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notesSlides/notesSlide11.xml" ContentType="application/vnd.openxmlformats-officedocument.presentationml.notesSlide+xml"/>
  <Override PartName="/docProps/app.xml" ContentType="application/vnd.openxmlformats-officedocument.extended-properties+xml"/>
  <Override PartName="/ppt/notesSlides/notesSlide16.xml" ContentType="application/vnd.openxmlformats-officedocument.presentationml.notesSlide+xml"/>
  <Override PartName="/ppt/slides/slide18.xml" ContentType="application/vnd.openxmlformats-officedocument.presentationml.slide+xml"/>
  <Override PartName="/docProps/core.xml" ContentType="application/vnd.openxmlformats-package.core-properties+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18.xml" ContentType="application/vnd.openxmlformats-officedocument.presentationml.notesSlide+xml"/>
  <Override PartName="/ppt/presentation.xml" ContentType="application/vnd.openxmlformats-officedocument.presentationml.presentation.main+xml"/>
  <Override PartName="/ppt/slides/slide20.xml" ContentType="application/vnd.openxmlformats-officedocument.presentationml.slide+xml"/>
  <Override PartName="/ppt/notesMasters/notesMaster1.xml" ContentType="application/vnd.openxmlformats-officedocument.presentationml.notesMaster+xml"/>
  <Override PartName="/ppt/viewProps.xml" ContentType="application/vnd.openxmlformats-officedocument.presentationml.viewProps+xml"/>
  <Override PartName="/ppt/slideLayouts/slideLayout1.xml" ContentType="application/vnd.openxmlformats-officedocument.presentationml.slideLayout+xml"/>
  <Override PartName="/ppt/notesSlides/notesSlide17.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19.xml" ContentType="application/vnd.openxmlformats-officedocument.presentationml.notesSlide+xml"/>
  <Override PartName="/ppt/presProps.xml" ContentType="application/vnd.openxmlformats-officedocument.presentationml.presProp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slides/slide17.xml" ContentType="application/vnd.openxmlformats-officedocument.presentationml.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6.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66" y="16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6649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making the premise very clear: this is not another heat illness refresher. The audience already knows water, rest, shade. The real problem is whether workers and supervisors can recognize changing risk, interrupt unsafe production pressure, and make a defensible decision in the moment.
Set the expectation: we will cover the changing risk environment, what heat and fatigue do to judgment and performance, how human factors explain “bad decisions,” and how to turn training into field verification and proof.
Suggested pacing: 2 minutes.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bridge worker safety and business impact. NIOSH reports that work-related fatigue costs US employers an estimated $218 billion or more each year through productivity loss and absences, and that close to 1 in 8 workplace injuries may relate to fatigue.
Then emphasize driving and commute risk. NIOSH also notes that more than 1 in 5 fatal vehicle crashes may involve a drowsy driver. For employers, this matters for professional drivers, field workers, emergency responders, sales/service staff, and anyone driving home after a long hot shift.
Suggested pacing: 3 minutes. Source: CDC/NIOSH Science Bulletin, 2023.</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central human factors argument. WorkSafeBC describes human factors as the study of how people interact with the elements of a workplace system. It also says workers make decisions and take actions that make sense to them at the time given their goals, knowledge, and focus of attention.
Put that into heat and fatigue language: a worker keeps going because the crew is behind, the supervisor is under pressure, the symptom feels minor, the shade is too far away, the cooling area is crowded, the task is almost done, or the worker does not want to look weak.
Training that only tells people what the rule is will miss the conditions that make rule-breaking feel reasonable.
Suggested pacing: 4 minutes. Source: WorkSafeBC Human Factors.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you can bring in your training fatigue perspective. A worker can pass a heat module and still fail the field moment. Completion proves exposure to content. It does not prove the worker can recognize deteriorating conditions, challenge production pressure, report symptoms early, or apply controls when the job has changed.
For HR and business owners, the issue is defensibility. After a serious event, the question will not be “Did they take a module?” It will be “Did the employer train, supervise, reinforce, and verify that the worker and supervisor could apply the controls in the real work environment?”
Suggested pacing: 3 minutes.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a case, not as a blame exercise. OSHA reported that a 41-year-old farmworker harvesting oranges in Florida became disoriented, had difficulty talking, became unresponsive, and died three days later. OSHA determined the heat index was approximately 92 degrees Fahrenheit that day.
The lesson is powerful because many supervisors might not perceive 92°F as catastrophic, especially in warm climates. The risk is not only the number on the weather app. It is workload, acclimatization, hydration, medical factors, access to shade, early symptom recognition, emergency response, and whether workers feel able to stop.
Ask the audience: would your supervisors have stopped work soon enough? Would workers have reported symptoms early enough? Would your first-aid response have been ready?
Suggested pacing: 4 minutes. Source: DOL/OSHA release, June 26, 2024.</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helps executives see the direction of travel. OSHA’s 2026 heat page highlights a revised National Emphasis Program for outdoor and indoor heat hazards dated April 10, 2026. OSHA’s proposed federal heat rule had hearings ending July 2025 and a post-hearing comment period ending October 2025; as of the cited OSHA rulemaking page, final rule status remains pending.
California now has an indoor heat standard applying to most workplaces where the indoor temperature reaches 82°F, effective July 23, 2024. In Canada, federal thermal stress amendments for federally regulated workplaces require procedures for monitoring and controlling thermal stress, including work-rest cycles, acclimatization, engineering controls, training, and internal reporting.
Your message: even where a specific heat standard is not yet in force, due diligence expectations are rising.
Suggested pacing: 4 minutes. Sources: OSHA, Cal/OSHA, ESDC Labour Program, WorkSafeBC.</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practical training standard. Teach the sequence, not just the hazard. Workers need to recognize early signs, decide what those signs mean, say something in words that supervisors accept, stop or modify work, and recover before returning.
Make training scenario-based. For example: a new worker is trying to prove themselves; a crew is behind schedule; a worker says they are “fine” but is confused; the shade is 300 yards away; the work is almost done; PPE cannot be removed; the supervisor thinks everyone is acclimatized.
The training objective is not recall. It is a competent decision under real constraints.
Suggested pacing: 3 minutes.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Supervisors need more than awareness training. They need practiced authority. They must know how to ask direct symptom questions, observe changes in coordination or communication, adjust task pace and crew assignment, and escalate when symptoms or conditions warrant it.
Give examples of supervisor scripts: “You’re not in trouble. I need a real answer. Are you dizzy, confused, cramping, nauseated, or unusually weak?” Or: “We’re changing the plan because the risk changed.” Or: “Production pressure does not override heat illness symptoms.”
This is where HR policies matter. Supervisors must not punish early reporting, and workers must not lose pay, status, or future shifts for using heat controls.
Suggested pacing: 4 minutes.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due diligence point. The program becomes defensible when the employer can show more than a training record. Evidence should show that the employer identified heat and fatigue risk, assigned relevant training, checked understanding, reinforced expectations, verified controls in the field, and corrected failures.
Examples of field verification: pre-job heat/fatigue check, documented WBGT or humidex review, supervisor observation, worker symptom check, acclimatization roster, rest/water/shade availability check, high-heat escalation record, and post-incident learning loop.
Suggested pacing: 3 minutes.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aimed at the mixed audience. OHS owns hazard assessment, controls, training content, and verification. HR owns onboarding, accommodation, scheduling policies, discipline practices, communication, temporary worker processes, and return-to-work. Operations owns job planning, pace, crew size, break logistics, equipment, and supervisor authority.
If any one group is missing, the program becomes performative. Safety writes the policy, HR onboards people into risk, operations schedules work as if heat and fatigue do not exist, and the supervisor is left to improvise.
Suggested pacing: 3 minutes.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action. For the next 30 days, map exposures and decide where heat, fatigue, and human factors are likely to collide. For the next 60 days, rebuild training around scenarios, supervisor decisions, and emergency response. For 90 days, verify field behaviour and use data to improve.
KPI examples: high-heat days with completed pre-job checks, percentage of new/returning workers on acclimatization schedule, supervisor spot checks completed, early symptom reports, work modifications made, emergency drills conducted, and corrective actions closed.
Suggested pacing: 4 minutes.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as the roadmap. Emphasize that the webinar is not organized around three separate topics. Heat, fatigue, and human factors interact. Heat increases physiological strain. Fatigue reduces attention, reaction time, risk perception, and communication. Human factors explain why people keep working when the safe answer is to stop.
This matters for OHS, HR, and owners because the solution is not just a safety talk. It involves scheduling, staffing, productivity expectations, accommodation issues, supervision, incident response, and training verification.
Suggested pacing: 2 minutes.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with the human point. Old-school safety culture sometimes rewards toughness and silence. Real heat and fatigue prevention rewards early reporting, adaptation, and stopping before the body or the system fails.
The final line: a training record is useful. A worker who can recognize risk, speak up, and get backed by a supervisor is better. A field-verified system is best.
Suggested pacing: 2 minutes.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source slide is not meant to be presented in full. It supports the deck’s data points and can be retained at the end for credibility.
If presenting to a jurisdiction-specific audience, add local regulatory pages and any internal incident, claim, audit, or training completion data available.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broad. The International Labour Organization estimates 2.41 billion workers are exposed to excessive heat annually, with 22.85 million occupational injuries and 18,970 deaths attributable to excessive heat each year.
The point is not to make the audience responsible for global climate change. The point is that employers are inheriting a new operating reality. Work that used to be uncomfortable can now be hazardous. Workplaces that never thought of themselves as “heat workplaces” now need controls.
Bring it back to US and Canada: this is why regulators, insurers, unions, workers, plaintiffs, and customers are looking harder at heat readiness.
Suggested pacing: 3 minutes. Source: ILO 2024.</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localizes the risk. In the US, the National Safety Council reports 48 work-related deaths from environmental heat in 2024 and 7,100 DART cases in 2023–2024. In Canada, the 2021 BC heat dome showed how quickly ordinary infrastructure and normal assumptions can fail.
Make the connection to work. The heat dome was a public health event, but the lesson for employers is that heat risk does not stay neatly outside the workplace. Workers arrive already heat-stressed from homes, commutes, smoke exposure, dehydration, poor sleep, medications, and caregiving stress. That changes fitness for work.
Suggested pacing: 3 minutes. Sources: NSC Injury Facts; Government of Canada Science blog.</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warehouse image to break the audience’s mental model. OSHA expressly says hazardous heat can occur indoors or outdoors and during any season if the conditions are right. That includes kitchens, laundries, warehouses, boiler rooms, foundries, manufacturing spaces, delivery work, construction, utilities, agriculture, and more.
The training implication is important. If employees think heat safety means “summer construction,” they will miss the risk in a hot loading bay, a mechanical room, a delivery truck, a restaurant kitchen, a PPE-intensive clean-up job, or an unexpected early season hot day.
Suggested pacing: 3 minutes. Source: OSHA heat overview, 2026.</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operational pivot. Water matters, but water alone is not a heat program. Training should teach workers and supervisors that controls form a system: measure the risk, modify the job, monitor people, and stop or slow work when needed.
This is especially important for business owners and HR leaders. A heat program touches production schedules, overtime, temporary workers, new hires, job rotation, PPE selection, staffing levels, and emergency response. If those pieces are not aligned, the worker gets a water bottle and a mixed message.
Suggested pacing: 3 minutes.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heat strain in practical terms. As core temperature and cardiovascular strain rise, the body is working harder just to stay regulated. Add heavy work, humidity, radiant heat, poor air movement, impermeable PPE, dehydration, or low acclimatization, and the margin shrinks.
Then connect it to cognitive performance. The question is not only whether a worker can collapse from heat stroke. The earlier danger is reduced attention, poorer judgment, slower reaction time, miscommunication, and an increased likelihood of pushing through symptoms.
Suggested pacing: 3 minutes. Source to reference verbally: NIOSH criteria document and OSHA heat guidance.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common failure is assuming experienced workers are automatically acclimatized. OSHA notes workers who have not recently spent time in hot environments or doing physically active work need time to build tolerance. That includes new workers, seasonal workers, workers returning from vacation or illness, people transferred to hotter tasks, and employees coming off lighter duty.
Training should not just say “acclimatize.” It should make supervisors rehearse the decisions: Who is new to the heat today? Who is coming back? Who got moved from inside to outside? What work-rest schedule applies? What symptoms trigger removal?
Suggested pacing: 3 minutes.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Position fatigue as a hazard, not a personal weakness. The National Safety Council reports that 97% of workers have at least one workplace fatigue risk factor and more than 80% have two or more. That means fatigue is normal enough that programs must be designed around it.
Mention common risk factors: long shifts, overtime, night work, early starts, insufficient recovery between shifts, physically demanding work, heat, stress, long commutes, and poor sleep. HR and operations influence many of these risk factors, not just the worker.
Suggested pacing: 3 minutes. Source: NSC Fatigue Reports.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0B0F14"/>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realistic_high_resolution_daytime_road_construc_batch_4.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62000"/>
            </a:srgbClr>
          </a:solidFill>
          <a:ln w="12700">
            <a:solidFill>
              <a:srgbClr val="0B0F14">
                <a:alpha val="0"/>
              </a:srgbClr>
            </a:solidFill>
            <a:prstDash val="solid"/>
          </a:ln>
        </p:spPr>
        <p:txBody>
          <a:bodyPr/>
          <a:lstStyle/>
          <a:p>
            <a:endParaRPr lang="en-CA"/>
          </a:p>
        </p:txBody>
      </p:sp>
      <p:sp>
        <p:nvSpPr>
          <p:cNvPr id="4" name="Shape 1"/>
          <p:cNvSpPr/>
          <p:nvPr/>
        </p:nvSpPr>
        <p:spPr>
          <a:xfrm>
            <a:off x="0" y="0"/>
            <a:ext cx="12191695" cy="6858000"/>
          </a:xfrm>
          <a:prstGeom prst="rect">
            <a:avLst/>
          </a:prstGeom>
          <a:solidFill>
            <a:srgbClr val="000000">
              <a:alpha val="75000"/>
            </a:srgbClr>
          </a:solidFill>
          <a:ln w="12700">
            <a:solidFill>
              <a:srgbClr val="000000">
                <a:alpha val="0"/>
              </a:srgbClr>
            </a:solidFill>
            <a:prstDash val="solid"/>
          </a:ln>
        </p:spPr>
        <p:txBody>
          <a:bodyPr/>
          <a:lstStyle/>
          <a:p>
            <a:endParaRPr lang="en-CA"/>
          </a:p>
        </p:txBody>
      </p:sp>
      <p:sp>
        <p:nvSpPr>
          <p:cNvPr id="5" name="Text 2"/>
          <p:cNvSpPr/>
          <p:nvPr/>
        </p:nvSpPr>
        <p:spPr>
          <a:xfrm>
            <a:off x="658368" y="786384"/>
            <a:ext cx="8138160" cy="2148840"/>
          </a:xfrm>
          <a:prstGeom prst="rect">
            <a:avLst/>
          </a:prstGeom>
          <a:noFill/>
          <a:ln/>
        </p:spPr>
        <p:txBody>
          <a:bodyPr wrap="square" lIns="0" tIns="0" rIns="0" bIns="0" rtlCol="0" anchor="ctr">
            <a:normAutofit/>
          </a:bodyPr>
          <a:lstStyle/>
          <a:p>
            <a:pPr marL="0" indent="0">
              <a:buNone/>
            </a:pPr>
            <a:r>
              <a:rPr lang="en-US" sz="5000" b="1" dirty="0">
                <a:solidFill>
                  <a:srgbClr val="F7F7F2"/>
                </a:solidFill>
                <a:latin typeface="Aptos Display" pitchFamily="34" charset="0"/>
                <a:ea typeface="Aptos Display" pitchFamily="34" charset="-122"/>
                <a:cs typeface="Aptos Display" pitchFamily="34" charset="-120"/>
              </a:rPr>
              <a:t>Training Workers</a:t>
            </a:r>
            <a:endParaRPr lang="en-US" sz="5000" dirty="0"/>
          </a:p>
          <a:p>
            <a:pPr marL="0" indent="0">
              <a:buNone/>
            </a:pPr>
            <a:r>
              <a:rPr lang="en-US" sz="5000" b="1" dirty="0">
                <a:solidFill>
                  <a:srgbClr val="F7F7F2"/>
                </a:solidFill>
                <a:latin typeface="Aptos Display" pitchFamily="34" charset="0"/>
                <a:ea typeface="Aptos Display" pitchFamily="34" charset="-122"/>
                <a:cs typeface="Aptos Display" pitchFamily="34" charset="-120"/>
              </a:rPr>
              <a:t>for Heat, Fatigue</a:t>
            </a:r>
            <a:endParaRPr lang="en-US" sz="5000" dirty="0"/>
          </a:p>
          <a:p>
            <a:pPr marL="0" indent="0">
              <a:buNone/>
            </a:pPr>
            <a:r>
              <a:rPr lang="en-US" sz="5000" b="1" dirty="0">
                <a:solidFill>
                  <a:srgbClr val="F7F7F2"/>
                </a:solidFill>
                <a:latin typeface="Aptos Display" pitchFamily="34" charset="0"/>
                <a:ea typeface="Aptos Display" pitchFamily="34" charset="-122"/>
                <a:cs typeface="Aptos Display" pitchFamily="34" charset="-120"/>
              </a:rPr>
              <a:t>and Human Factors</a:t>
            </a:r>
            <a:endParaRPr lang="en-US" sz="5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a_realistic_cinematic_interior_shot_of_a_truck_ca_batch_6.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82000"/>
            </a:srgbClr>
          </a:solidFill>
          <a:ln w="12700">
            <a:solidFill>
              <a:srgbClr val="0B0F14">
                <a:alpha val="0"/>
              </a:srgbClr>
            </a:solidFill>
            <a:prstDash val="solid"/>
          </a:ln>
        </p:spPr>
        <p:txBody>
          <a:bodyPr/>
          <a:lstStyle/>
          <a:p>
            <a:endParaRPr lang="en-CA"/>
          </a:p>
        </p:txBody>
      </p:sp>
      <p:sp>
        <p:nvSpPr>
          <p:cNvPr id="4" name="Text 1"/>
          <p:cNvSpPr/>
          <p:nvPr/>
        </p:nvSpPr>
        <p:spPr>
          <a:xfrm>
            <a:off x="685800" y="530352"/>
            <a:ext cx="7955280" cy="1005840"/>
          </a:xfrm>
          <a:prstGeom prst="rect">
            <a:avLst/>
          </a:prstGeom>
          <a:noFill/>
          <a:ln/>
        </p:spPr>
        <p:txBody>
          <a:bodyPr wrap="square" lIns="0" tIns="0" rIns="0" bIns="0" rtlCol="0" anchor="ctr">
            <a:normAutofit/>
          </a:bodyPr>
          <a:lstStyle/>
          <a:p>
            <a:pPr marL="0" indent="0">
              <a:buNone/>
            </a:pPr>
            <a:r>
              <a:rPr lang="en-US" sz="4800" b="1" dirty="0">
                <a:solidFill>
                  <a:srgbClr val="F7F7F2"/>
                </a:solidFill>
                <a:latin typeface="Aptos Display" pitchFamily="34" charset="0"/>
                <a:ea typeface="Aptos Display" pitchFamily="34" charset="-122"/>
                <a:cs typeface="Aptos Display" pitchFamily="34" charset="-120"/>
              </a:rPr>
              <a:t>Tired people take longer</a:t>
            </a:r>
            <a:endParaRPr lang="en-US" sz="4800" dirty="0"/>
          </a:p>
        </p:txBody>
      </p:sp>
      <p:sp>
        <p:nvSpPr>
          <p:cNvPr id="5" name="Text 2"/>
          <p:cNvSpPr/>
          <p:nvPr/>
        </p:nvSpPr>
        <p:spPr>
          <a:xfrm>
            <a:off x="685800" y="1581912"/>
            <a:ext cx="795528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To react. To decide. To stop.</a:t>
            </a:r>
            <a:endParaRPr lang="en-US" sz="1800" dirty="0"/>
          </a:p>
        </p:txBody>
      </p:sp>
      <p:sp>
        <p:nvSpPr>
          <p:cNvPr id="6" name="Shape 3"/>
          <p:cNvSpPr/>
          <p:nvPr/>
        </p:nvSpPr>
        <p:spPr>
          <a:xfrm>
            <a:off x="6903720" y="2304288"/>
            <a:ext cx="4434840" cy="2788920"/>
          </a:xfrm>
          <a:prstGeom prst="rect">
            <a:avLst/>
          </a:prstGeom>
          <a:solidFill>
            <a:srgbClr val="000000">
              <a:alpha val="90000"/>
            </a:srgbClr>
          </a:solidFill>
          <a:ln w="12700">
            <a:solidFill>
              <a:srgbClr val="000000">
                <a:alpha val="0"/>
              </a:srgbClr>
            </a:solidFill>
            <a:prstDash val="solid"/>
          </a:ln>
        </p:spPr>
        <p:txBody>
          <a:bodyPr/>
          <a:lstStyle/>
          <a:p>
            <a:endParaRPr lang="en-CA"/>
          </a:p>
        </p:txBody>
      </p:sp>
      <p:sp>
        <p:nvSpPr>
          <p:cNvPr id="7" name="Text 4"/>
          <p:cNvSpPr/>
          <p:nvPr/>
        </p:nvSpPr>
        <p:spPr>
          <a:xfrm>
            <a:off x="7269480" y="2505456"/>
            <a:ext cx="3108960" cy="594360"/>
          </a:xfrm>
          <a:prstGeom prst="rect">
            <a:avLst/>
          </a:prstGeom>
          <a:noFill/>
          <a:ln/>
        </p:spPr>
        <p:txBody>
          <a:bodyPr wrap="square" lIns="0" tIns="0" rIns="0" bIns="0" rtlCol="0" anchor="ctr"/>
          <a:lstStyle/>
          <a:p>
            <a:pPr marL="0" indent="0">
              <a:buNone/>
            </a:pPr>
            <a:r>
              <a:rPr lang="en-US" sz="4200" b="1" dirty="0">
                <a:solidFill>
                  <a:srgbClr val="F6A800"/>
                </a:solidFill>
              </a:rPr>
              <a:t>$218B+</a:t>
            </a:r>
            <a:endParaRPr lang="en-US" sz="4200" dirty="0"/>
          </a:p>
        </p:txBody>
      </p:sp>
      <p:sp>
        <p:nvSpPr>
          <p:cNvPr id="8" name="Text 5"/>
          <p:cNvSpPr/>
          <p:nvPr/>
        </p:nvSpPr>
        <p:spPr>
          <a:xfrm>
            <a:off x="7269480" y="3154680"/>
            <a:ext cx="3474720" cy="438912"/>
          </a:xfrm>
          <a:prstGeom prst="rect">
            <a:avLst/>
          </a:prstGeom>
          <a:noFill/>
          <a:ln/>
        </p:spPr>
        <p:txBody>
          <a:bodyPr wrap="square" lIns="0" tIns="0" rIns="0" bIns="0" rtlCol="0" anchor="ctr">
            <a:normAutofit/>
          </a:bodyPr>
          <a:lstStyle/>
          <a:p>
            <a:pPr marL="0" indent="0">
              <a:buNone/>
            </a:pPr>
            <a:r>
              <a:rPr lang="en-US" sz="1600" dirty="0">
                <a:solidFill>
                  <a:srgbClr val="F7F7F2"/>
                </a:solidFill>
              </a:rPr>
              <a:t>estimated annual U.S. employer cost from work-related fatigue</a:t>
            </a:r>
            <a:endParaRPr lang="en-US" sz="1600" dirty="0"/>
          </a:p>
        </p:txBody>
      </p:sp>
      <p:sp>
        <p:nvSpPr>
          <p:cNvPr id="9" name="Text 6"/>
          <p:cNvSpPr/>
          <p:nvPr/>
        </p:nvSpPr>
        <p:spPr>
          <a:xfrm>
            <a:off x="7269480" y="4041648"/>
            <a:ext cx="1325880" cy="502920"/>
          </a:xfrm>
          <a:prstGeom prst="rect">
            <a:avLst/>
          </a:prstGeom>
          <a:noFill/>
          <a:ln/>
        </p:spPr>
        <p:txBody>
          <a:bodyPr wrap="square" lIns="0" tIns="0" rIns="0" bIns="0" rtlCol="0" anchor="ctr"/>
          <a:lstStyle/>
          <a:p>
            <a:pPr marL="0" indent="0">
              <a:buNone/>
            </a:pPr>
            <a:r>
              <a:rPr lang="en-US" sz="3500" b="1" dirty="0">
                <a:solidFill>
                  <a:srgbClr val="FF6B2B"/>
                </a:solidFill>
              </a:rPr>
              <a:t>1 in 8</a:t>
            </a:r>
            <a:endParaRPr lang="en-US" sz="3500" dirty="0"/>
          </a:p>
        </p:txBody>
      </p:sp>
      <p:sp>
        <p:nvSpPr>
          <p:cNvPr id="10" name="Text 7"/>
          <p:cNvSpPr/>
          <p:nvPr/>
        </p:nvSpPr>
        <p:spPr>
          <a:xfrm>
            <a:off x="9070848" y="4105656"/>
            <a:ext cx="1783080" cy="384048"/>
          </a:xfrm>
          <a:prstGeom prst="rect">
            <a:avLst/>
          </a:prstGeom>
          <a:noFill/>
          <a:ln/>
        </p:spPr>
        <p:txBody>
          <a:bodyPr wrap="square" lIns="0" tIns="0" rIns="0" bIns="0" rtlCol="0" anchor="ctr">
            <a:normAutofit/>
          </a:bodyPr>
          <a:lstStyle/>
          <a:p>
            <a:pPr marL="0" indent="0">
              <a:buNone/>
            </a:pPr>
            <a:r>
              <a:rPr lang="en-US" sz="1500" dirty="0">
                <a:solidFill>
                  <a:srgbClr val="F7F7F2"/>
                </a:solidFill>
              </a:rPr>
              <a:t>workplace injuries may relate to fatigue</a:t>
            </a:r>
            <a:endParaRPr lang="en-US" sz="1500" dirty="0"/>
          </a:p>
        </p:txBody>
      </p:sp>
      <p:sp>
        <p:nvSpPr>
          <p:cNvPr id="11" name="Text 8"/>
          <p:cNvSpPr/>
          <p:nvPr/>
        </p:nvSpPr>
        <p:spPr>
          <a:xfrm>
            <a:off x="685800" y="6464808"/>
            <a:ext cx="10789920" cy="182880"/>
          </a:xfrm>
          <a:prstGeom prst="rect">
            <a:avLst/>
          </a:prstGeom>
          <a:noFill/>
          <a:ln/>
        </p:spPr>
        <p:txBody>
          <a:bodyPr wrap="square" lIns="0" tIns="0" rIns="0" bIns="0" rtlCol="0" anchor="ctr">
            <a:normAutofit/>
          </a:bodyPr>
          <a:lstStyle/>
          <a:p>
            <a:pPr marL="0" indent="0">
              <a:buNone/>
            </a:pPr>
            <a:r>
              <a:rPr lang="en-US" sz="750" dirty="0">
                <a:solidFill>
                  <a:srgbClr val="AAB2BA"/>
                </a:solidFill>
              </a:rPr>
              <a:t>Source: CDC/NIOSH Science Bulletin, Working Hours and Fatigue, 2023.</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a_wide_outdoor_industrial_construction_scene_in_br_batch_10.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2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8961120" cy="1005840"/>
          </a:xfrm>
          <a:prstGeom prst="rect">
            <a:avLst/>
          </a:prstGeom>
          <a:noFill/>
          <a:ln/>
        </p:spPr>
        <p:txBody>
          <a:bodyPr wrap="square" lIns="0" tIns="0" rIns="0" bIns="0" rtlCol="0" anchor="ctr">
            <a:normAutofit/>
          </a:bodyPr>
          <a:lstStyle/>
          <a:p>
            <a:pPr marL="0" indent="0">
              <a:buNone/>
            </a:pPr>
            <a:r>
              <a:rPr lang="en-US" sz="4600" b="1" dirty="0">
                <a:solidFill>
                  <a:srgbClr val="F7F7F2"/>
                </a:solidFill>
                <a:latin typeface="Aptos Display" pitchFamily="34" charset="0"/>
                <a:ea typeface="Aptos Display" pitchFamily="34" charset="-122"/>
                <a:cs typeface="Aptos Display" pitchFamily="34" charset="-120"/>
              </a:rPr>
              <a:t>Human error is usually a symptom</a:t>
            </a:r>
            <a:endParaRPr lang="en-US" sz="4600" dirty="0"/>
          </a:p>
        </p:txBody>
      </p:sp>
      <p:sp>
        <p:nvSpPr>
          <p:cNvPr id="5" name="Text 2"/>
          <p:cNvSpPr/>
          <p:nvPr/>
        </p:nvSpPr>
        <p:spPr>
          <a:xfrm>
            <a:off x="685800" y="1618488"/>
            <a:ext cx="896112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Ask why the decision made sense at the time.</a:t>
            </a:r>
            <a:endParaRPr lang="en-US" sz="1800" dirty="0"/>
          </a:p>
        </p:txBody>
      </p:sp>
      <p:sp>
        <p:nvSpPr>
          <p:cNvPr id="6" name="Shape 3"/>
          <p:cNvSpPr/>
          <p:nvPr/>
        </p:nvSpPr>
        <p:spPr>
          <a:xfrm>
            <a:off x="777240" y="4224528"/>
            <a:ext cx="10652760" cy="841248"/>
          </a:xfrm>
          <a:prstGeom prst="rect">
            <a:avLst/>
          </a:prstGeom>
          <a:solidFill>
            <a:srgbClr val="000000">
              <a:alpha val="86000"/>
            </a:srgbClr>
          </a:solidFill>
          <a:ln w="12700">
            <a:solidFill>
              <a:srgbClr val="000000">
                <a:alpha val="0"/>
              </a:srgbClr>
            </a:solidFill>
            <a:prstDash val="solid"/>
          </a:ln>
        </p:spPr>
        <p:txBody>
          <a:bodyPr/>
          <a:lstStyle/>
          <a:p>
            <a:endParaRPr lang="en-CA"/>
          </a:p>
        </p:txBody>
      </p:sp>
      <p:sp>
        <p:nvSpPr>
          <p:cNvPr id="7" name="Text 4"/>
          <p:cNvSpPr/>
          <p:nvPr/>
        </p:nvSpPr>
        <p:spPr>
          <a:xfrm>
            <a:off x="932688" y="4443984"/>
            <a:ext cx="9052560" cy="329184"/>
          </a:xfrm>
          <a:prstGeom prst="rect">
            <a:avLst/>
          </a:prstGeom>
          <a:noFill/>
          <a:ln/>
        </p:spPr>
        <p:txBody>
          <a:bodyPr wrap="square" lIns="0" tIns="0" rIns="0" bIns="0" rtlCol="0" anchor="ctr">
            <a:normAutofit/>
          </a:bodyPr>
          <a:lstStyle/>
          <a:p>
            <a:pPr marL="0" indent="0">
              <a:buNone/>
            </a:pPr>
            <a:r>
              <a:rPr lang="en-US" sz="2300" b="1" dirty="0">
                <a:solidFill>
                  <a:srgbClr val="F7F7F2"/>
                </a:solidFill>
              </a:rPr>
              <a:t>People adapt to the system they are given.</a:t>
            </a:r>
            <a:endParaRPr lang="en-US" sz="2300" dirty="0"/>
          </a:p>
        </p:txBody>
      </p:sp>
      <p:sp>
        <p:nvSpPr>
          <p:cNvPr id="8" name="Text 5"/>
          <p:cNvSpPr/>
          <p:nvPr/>
        </p:nvSpPr>
        <p:spPr>
          <a:xfrm>
            <a:off x="685800" y="6464808"/>
            <a:ext cx="10789920" cy="182880"/>
          </a:xfrm>
          <a:prstGeom prst="rect">
            <a:avLst/>
          </a:prstGeom>
          <a:noFill/>
          <a:ln/>
        </p:spPr>
        <p:txBody>
          <a:bodyPr wrap="square" lIns="0" tIns="0" rIns="0" bIns="0" rtlCol="0" anchor="ctr">
            <a:normAutofit/>
          </a:bodyPr>
          <a:lstStyle/>
          <a:p>
            <a:pPr marL="0" indent="0">
              <a:buNone/>
            </a:pPr>
            <a:r>
              <a:rPr lang="en-US" sz="750" dirty="0">
                <a:solidFill>
                  <a:srgbClr val="AAB2BA"/>
                </a:solidFill>
              </a:rPr>
              <a:t>Source: WorkSafeBC Human Factors.</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a_modern_corporate_conference_room_meeting_scene_batch_9.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5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8229600" cy="1005840"/>
          </a:xfrm>
          <a:prstGeom prst="rect">
            <a:avLst/>
          </a:prstGeom>
          <a:noFill/>
          <a:ln/>
        </p:spPr>
        <p:txBody>
          <a:bodyPr wrap="square" lIns="0" tIns="0" rIns="0" bIns="0" rtlCol="0" anchor="ctr">
            <a:normAutofit/>
          </a:bodyPr>
          <a:lstStyle/>
          <a:p>
            <a:pPr marL="0" indent="0">
              <a:buNone/>
            </a:pPr>
            <a:r>
              <a:rPr lang="en-US" sz="4800" b="1" dirty="0">
                <a:solidFill>
                  <a:srgbClr val="F7F7F2"/>
                </a:solidFill>
                <a:latin typeface="Aptos Display" pitchFamily="34" charset="0"/>
                <a:ea typeface="Aptos Display" pitchFamily="34" charset="-122"/>
                <a:cs typeface="Aptos Display" pitchFamily="34" charset="-120"/>
              </a:rPr>
              <a:t>Training fails in the gap</a:t>
            </a:r>
            <a:endParaRPr lang="en-US" sz="4800" dirty="0"/>
          </a:p>
        </p:txBody>
      </p:sp>
      <p:sp>
        <p:nvSpPr>
          <p:cNvPr id="5" name="Text 2"/>
          <p:cNvSpPr/>
          <p:nvPr/>
        </p:nvSpPr>
        <p:spPr>
          <a:xfrm>
            <a:off x="685800" y="1618488"/>
            <a:ext cx="822960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Classroom knowledge → field behaviour.</a:t>
            </a:r>
            <a:endParaRPr lang="en-US" sz="1800" dirty="0"/>
          </a:p>
        </p:txBody>
      </p:sp>
      <p:sp>
        <p:nvSpPr>
          <p:cNvPr id="6" name="Text 3"/>
          <p:cNvSpPr/>
          <p:nvPr/>
        </p:nvSpPr>
        <p:spPr>
          <a:xfrm>
            <a:off x="749808" y="3977640"/>
            <a:ext cx="7498080" cy="960120"/>
          </a:xfrm>
          <a:prstGeom prst="rect">
            <a:avLst/>
          </a:prstGeom>
          <a:noFill/>
          <a:ln/>
        </p:spPr>
        <p:txBody>
          <a:bodyPr wrap="square" lIns="0" tIns="0" rIns="0" bIns="0" rtlCol="0" anchor="ctr">
            <a:normAutofit/>
          </a:bodyPr>
          <a:lstStyle/>
          <a:p>
            <a:pPr marL="0" indent="0">
              <a:buNone/>
            </a:pPr>
            <a:r>
              <a:rPr lang="en-US" sz="3200" b="1" dirty="0">
                <a:solidFill>
                  <a:srgbClr val="F7F7F2"/>
                </a:solidFill>
              </a:rPr>
              <a:t>The test is not completion.</a:t>
            </a:r>
            <a:endParaRPr lang="en-US" sz="3200" dirty="0"/>
          </a:p>
          <a:p>
            <a:pPr marL="0" indent="0">
              <a:buNone/>
            </a:pPr>
            <a:r>
              <a:rPr lang="en-US" sz="3200" b="1" dirty="0">
                <a:solidFill>
                  <a:srgbClr val="F7F7F2"/>
                </a:solidFill>
              </a:rPr>
              <a:t>The test is the decision under pressure.</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a_wide_outdoor_scene_of_farm_workers_harvesting_in_batch_8.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82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8778240" cy="1005840"/>
          </a:xfrm>
          <a:prstGeom prst="rect">
            <a:avLst/>
          </a:prstGeom>
          <a:noFill/>
          <a:ln/>
        </p:spPr>
        <p:txBody>
          <a:bodyPr wrap="square" lIns="0" tIns="0" rIns="0" bIns="0" rtlCol="0" anchor="ctr">
            <a:normAutofit/>
          </a:bodyPr>
          <a:lstStyle/>
          <a:p>
            <a:pPr marL="0" indent="0">
              <a:buNone/>
            </a:pPr>
            <a:r>
              <a:rPr lang="en-US" sz="4400" b="1" dirty="0">
                <a:solidFill>
                  <a:srgbClr val="F7F7F2"/>
                </a:solidFill>
                <a:latin typeface="Aptos Display" pitchFamily="34" charset="0"/>
                <a:ea typeface="Aptos Display" pitchFamily="34" charset="-122"/>
                <a:cs typeface="Aptos Display" pitchFamily="34" charset="-120"/>
              </a:rPr>
              <a:t>Case lesson: 92°F was enough</a:t>
            </a:r>
            <a:endParaRPr lang="en-US" sz="4400" dirty="0"/>
          </a:p>
        </p:txBody>
      </p:sp>
      <p:sp>
        <p:nvSpPr>
          <p:cNvPr id="5" name="Text 2"/>
          <p:cNvSpPr/>
          <p:nvPr/>
        </p:nvSpPr>
        <p:spPr>
          <a:xfrm>
            <a:off x="685800" y="1618488"/>
            <a:ext cx="8778240" cy="594360"/>
          </a:xfrm>
          <a:prstGeom prst="rect">
            <a:avLst/>
          </a:prstGeom>
          <a:noFill/>
          <a:ln/>
        </p:spPr>
        <p:txBody>
          <a:bodyPr wrap="square" lIns="0" tIns="0" rIns="0" bIns="0" rtlCol="0" anchor="ctr">
            <a:normAutofit/>
          </a:bodyPr>
          <a:lstStyle/>
          <a:p>
            <a:pPr marL="0" indent="0">
              <a:buNone/>
            </a:pPr>
            <a:r>
              <a:rPr lang="en-US" sz="1700" dirty="0">
                <a:solidFill>
                  <a:srgbClr val="D1D5DB"/>
                </a:solidFill>
              </a:rPr>
              <a:t>A Florida farmworker collapsed and died after heat-stroke symptoms.</a:t>
            </a:r>
            <a:endParaRPr lang="en-US" sz="1700" dirty="0"/>
          </a:p>
        </p:txBody>
      </p:sp>
      <p:sp>
        <p:nvSpPr>
          <p:cNvPr id="6" name="Text 3"/>
          <p:cNvSpPr/>
          <p:nvPr/>
        </p:nvSpPr>
        <p:spPr>
          <a:xfrm>
            <a:off x="822960" y="4983480"/>
            <a:ext cx="8046720" cy="502920"/>
          </a:xfrm>
          <a:prstGeom prst="rect">
            <a:avLst/>
          </a:prstGeom>
          <a:noFill/>
          <a:ln/>
        </p:spPr>
        <p:txBody>
          <a:bodyPr wrap="square" lIns="0" tIns="0" rIns="0" bIns="0" rtlCol="0" anchor="ctr">
            <a:normAutofit/>
          </a:bodyPr>
          <a:lstStyle/>
          <a:p>
            <a:pPr marL="0" indent="0">
              <a:buNone/>
            </a:pPr>
            <a:r>
              <a:rPr lang="en-US" sz="2800" b="1" dirty="0">
                <a:solidFill>
                  <a:srgbClr val="F7F7F2"/>
                </a:solidFill>
              </a:rPr>
              <a:t>Disoriented. Difficulty talking. Unresponsive.</a:t>
            </a:r>
            <a:endParaRPr lang="en-US" sz="2800" dirty="0"/>
          </a:p>
        </p:txBody>
      </p:sp>
      <p:sp>
        <p:nvSpPr>
          <p:cNvPr id="7" name="Text 4"/>
          <p:cNvSpPr/>
          <p:nvPr/>
        </p:nvSpPr>
        <p:spPr>
          <a:xfrm>
            <a:off x="685800" y="6464808"/>
            <a:ext cx="10789920" cy="182880"/>
          </a:xfrm>
          <a:prstGeom prst="rect">
            <a:avLst/>
          </a:prstGeom>
          <a:noFill/>
          <a:ln/>
        </p:spPr>
        <p:txBody>
          <a:bodyPr wrap="square" lIns="0" tIns="0" rIns="0" bIns="0" rtlCol="0" anchor="ctr">
            <a:normAutofit/>
          </a:bodyPr>
          <a:lstStyle/>
          <a:p>
            <a:pPr marL="0" indent="0">
              <a:buNone/>
            </a:pPr>
            <a:r>
              <a:rPr lang="en-US" sz="750" dirty="0">
                <a:solidFill>
                  <a:srgbClr val="AAB2BA"/>
                </a:solidFill>
              </a:rPr>
              <a:t>Source: U.S. Department of Labor / OSHA news release, June 26, 2024.</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a_wide_outdoor_industrial_construction_oilfield_sc_batch_11.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65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9509760" cy="1005840"/>
          </a:xfrm>
          <a:prstGeom prst="rect">
            <a:avLst/>
          </a:prstGeom>
          <a:noFill/>
          <a:ln/>
        </p:spPr>
        <p:txBody>
          <a:bodyPr wrap="square" lIns="0" tIns="0" rIns="0" bIns="0" rtlCol="0" anchor="ctr">
            <a:normAutofit/>
          </a:bodyPr>
          <a:lstStyle/>
          <a:p>
            <a:pPr marL="0" indent="0">
              <a:buNone/>
            </a:pPr>
            <a:r>
              <a:rPr lang="en-US" sz="4500" b="1" dirty="0">
                <a:solidFill>
                  <a:srgbClr val="F7F7F2"/>
                </a:solidFill>
                <a:latin typeface="Aptos Display" pitchFamily="34" charset="0"/>
                <a:ea typeface="Aptos Display" pitchFamily="34" charset="-122"/>
                <a:cs typeface="Aptos Display" pitchFamily="34" charset="-120"/>
              </a:rPr>
              <a:t>Regulators are closing the gap</a:t>
            </a:r>
            <a:endParaRPr lang="en-US" sz="4500" dirty="0"/>
          </a:p>
        </p:txBody>
      </p:sp>
      <p:sp>
        <p:nvSpPr>
          <p:cNvPr id="5" name="Text 2"/>
          <p:cNvSpPr/>
          <p:nvPr/>
        </p:nvSpPr>
        <p:spPr>
          <a:xfrm>
            <a:off x="685800" y="1618488"/>
            <a:ext cx="950976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Heat is becoming formal, measurable, and enforceable.</a:t>
            </a:r>
            <a:endParaRPr lang="en-US" sz="1800" dirty="0"/>
          </a:p>
        </p:txBody>
      </p:sp>
      <p:sp>
        <p:nvSpPr>
          <p:cNvPr id="6" name="Shape 3"/>
          <p:cNvSpPr/>
          <p:nvPr/>
        </p:nvSpPr>
        <p:spPr>
          <a:xfrm>
            <a:off x="822960" y="2212848"/>
            <a:ext cx="10561320" cy="2999232"/>
          </a:xfrm>
          <a:prstGeom prst="rect">
            <a:avLst/>
          </a:prstGeom>
          <a:solidFill>
            <a:srgbClr val="000000">
              <a:alpha val="88000"/>
            </a:srgbClr>
          </a:solidFill>
          <a:ln w="12700">
            <a:solidFill>
              <a:srgbClr val="000000">
                <a:alpha val="0"/>
              </a:srgbClr>
            </a:solidFill>
            <a:prstDash val="solid"/>
          </a:ln>
        </p:spPr>
        <p:txBody>
          <a:bodyPr/>
          <a:lstStyle/>
          <a:p>
            <a:endParaRPr lang="en-CA"/>
          </a:p>
        </p:txBody>
      </p:sp>
      <p:sp>
        <p:nvSpPr>
          <p:cNvPr id="7" name="Text 4"/>
          <p:cNvSpPr/>
          <p:nvPr/>
        </p:nvSpPr>
        <p:spPr>
          <a:xfrm>
            <a:off x="1143000" y="2505456"/>
            <a:ext cx="1828800" cy="310896"/>
          </a:xfrm>
          <a:prstGeom prst="rect">
            <a:avLst/>
          </a:prstGeom>
          <a:noFill/>
          <a:ln/>
        </p:spPr>
        <p:txBody>
          <a:bodyPr wrap="square" lIns="0" tIns="0" rIns="0" bIns="0" rtlCol="0" anchor="ctr">
            <a:normAutofit/>
          </a:bodyPr>
          <a:lstStyle/>
          <a:p>
            <a:pPr marL="0" indent="0">
              <a:buNone/>
            </a:pPr>
            <a:r>
              <a:rPr lang="en-US" sz="1700" b="1" dirty="0">
                <a:solidFill>
                  <a:srgbClr val="F6A800"/>
                </a:solidFill>
              </a:rPr>
              <a:t>US OSHA</a:t>
            </a:r>
            <a:endParaRPr lang="en-US" sz="1700" dirty="0"/>
          </a:p>
        </p:txBody>
      </p:sp>
      <p:sp>
        <p:nvSpPr>
          <p:cNvPr id="8" name="Text 5"/>
          <p:cNvSpPr/>
          <p:nvPr/>
        </p:nvSpPr>
        <p:spPr>
          <a:xfrm>
            <a:off x="2971800" y="2523744"/>
            <a:ext cx="7772400" cy="292608"/>
          </a:xfrm>
          <a:prstGeom prst="rect">
            <a:avLst/>
          </a:prstGeom>
          <a:noFill/>
          <a:ln/>
        </p:spPr>
        <p:txBody>
          <a:bodyPr wrap="square" lIns="0" tIns="0" rIns="0" bIns="0" rtlCol="0" anchor="ctr">
            <a:normAutofit/>
          </a:bodyPr>
          <a:lstStyle/>
          <a:p>
            <a:pPr marL="0" indent="0">
              <a:buNone/>
            </a:pPr>
            <a:r>
              <a:rPr lang="en-US" sz="1600" dirty="0">
                <a:solidFill>
                  <a:srgbClr val="F7F7F2"/>
                </a:solidFill>
              </a:rPr>
              <a:t>2026 revised Heat NEP; federal rulemaking still pending</a:t>
            </a:r>
            <a:endParaRPr lang="en-US" sz="1600" dirty="0"/>
          </a:p>
        </p:txBody>
      </p:sp>
      <p:sp>
        <p:nvSpPr>
          <p:cNvPr id="9" name="Text 6"/>
          <p:cNvSpPr/>
          <p:nvPr/>
        </p:nvSpPr>
        <p:spPr>
          <a:xfrm>
            <a:off x="1143000" y="3163824"/>
            <a:ext cx="1828800" cy="310896"/>
          </a:xfrm>
          <a:prstGeom prst="rect">
            <a:avLst/>
          </a:prstGeom>
          <a:noFill/>
          <a:ln/>
        </p:spPr>
        <p:txBody>
          <a:bodyPr wrap="square" lIns="0" tIns="0" rIns="0" bIns="0" rtlCol="0" anchor="ctr">
            <a:normAutofit/>
          </a:bodyPr>
          <a:lstStyle/>
          <a:p>
            <a:pPr marL="0" indent="0">
              <a:buNone/>
            </a:pPr>
            <a:r>
              <a:rPr lang="en-US" sz="1700" b="1" dirty="0">
                <a:solidFill>
                  <a:srgbClr val="F6A800"/>
                </a:solidFill>
              </a:rPr>
              <a:t>California</a:t>
            </a:r>
            <a:endParaRPr lang="en-US" sz="1700" dirty="0"/>
          </a:p>
        </p:txBody>
      </p:sp>
      <p:sp>
        <p:nvSpPr>
          <p:cNvPr id="10" name="Text 7"/>
          <p:cNvSpPr/>
          <p:nvPr/>
        </p:nvSpPr>
        <p:spPr>
          <a:xfrm>
            <a:off x="2971800" y="3182112"/>
            <a:ext cx="7772400" cy="292608"/>
          </a:xfrm>
          <a:prstGeom prst="rect">
            <a:avLst/>
          </a:prstGeom>
          <a:noFill/>
          <a:ln/>
        </p:spPr>
        <p:txBody>
          <a:bodyPr wrap="square" lIns="0" tIns="0" rIns="0" bIns="0" rtlCol="0" anchor="ctr">
            <a:normAutofit/>
          </a:bodyPr>
          <a:lstStyle/>
          <a:p>
            <a:pPr marL="0" indent="0">
              <a:buNone/>
            </a:pPr>
            <a:r>
              <a:rPr lang="en-US" sz="1600" dirty="0">
                <a:solidFill>
                  <a:srgbClr val="F7F7F2"/>
                </a:solidFill>
              </a:rPr>
              <a:t>Indoor heat standard effective at 82°F threshold</a:t>
            </a:r>
            <a:endParaRPr lang="en-US" sz="1600" dirty="0"/>
          </a:p>
        </p:txBody>
      </p:sp>
      <p:sp>
        <p:nvSpPr>
          <p:cNvPr id="11" name="Text 8"/>
          <p:cNvSpPr/>
          <p:nvPr/>
        </p:nvSpPr>
        <p:spPr>
          <a:xfrm>
            <a:off x="1143000" y="3822192"/>
            <a:ext cx="1828800" cy="310896"/>
          </a:xfrm>
          <a:prstGeom prst="rect">
            <a:avLst/>
          </a:prstGeom>
          <a:noFill/>
          <a:ln/>
        </p:spPr>
        <p:txBody>
          <a:bodyPr wrap="square" lIns="0" tIns="0" rIns="0" bIns="0" rtlCol="0" anchor="ctr">
            <a:normAutofit/>
          </a:bodyPr>
          <a:lstStyle/>
          <a:p>
            <a:pPr marL="0" indent="0">
              <a:buNone/>
            </a:pPr>
            <a:r>
              <a:rPr lang="en-US" sz="1700" b="1" dirty="0">
                <a:solidFill>
                  <a:srgbClr val="F6A800"/>
                </a:solidFill>
              </a:rPr>
              <a:t>Canada federal</a:t>
            </a:r>
            <a:endParaRPr lang="en-US" sz="1700" dirty="0"/>
          </a:p>
        </p:txBody>
      </p:sp>
      <p:sp>
        <p:nvSpPr>
          <p:cNvPr id="12" name="Text 9"/>
          <p:cNvSpPr/>
          <p:nvPr/>
        </p:nvSpPr>
        <p:spPr>
          <a:xfrm>
            <a:off x="2971800" y="3840480"/>
            <a:ext cx="7772400" cy="292608"/>
          </a:xfrm>
          <a:prstGeom prst="rect">
            <a:avLst/>
          </a:prstGeom>
          <a:noFill/>
          <a:ln/>
        </p:spPr>
        <p:txBody>
          <a:bodyPr wrap="square" lIns="0" tIns="0" rIns="0" bIns="0" rtlCol="0" anchor="ctr">
            <a:normAutofit/>
          </a:bodyPr>
          <a:lstStyle/>
          <a:p>
            <a:pPr marL="0" indent="0">
              <a:buNone/>
            </a:pPr>
            <a:r>
              <a:rPr lang="en-US" sz="1600" dirty="0">
                <a:solidFill>
                  <a:srgbClr val="F7F7F2"/>
                </a:solidFill>
              </a:rPr>
              <a:t>COHSR thermal stress procedures, controls, training, reporting</a:t>
            </a:r>
            <a:endParaRPr lang="en-US" sz="1600" dirty="0"/>
          </a:p>
        </p:txBody>
      </p:sp>
      <p:sp>
        <p:nvSpPr>
          <p:cNvPr id="13" name="Text 10"/>
          <p:cNvSpPr/>
          <p:nvPr/>
        </p:nvSpPr>
        <p:spPr>
          <a:xfrm>
            <a:off x="1143000" y="4480560"/>
            <a:ext cx="1828800" cy="310896"/>
          </a:xfrm>
          <a:prstGeom prst="rect">
            <a:avLst/>
          </a:prstGeom>
          <a:noFill/>
          <a:ln/>
        </p:spPr>
        <p:txBody>
          <a:bodyPr wrap="square" lIns="0" tIns="0" rIns="0" bIns="0" rtlCol="0" anchor="ctr">
            <a:normAutofit/>
          </a:bodyPr>
          <a:lstStyle/>
          <a:p>
            <a:pPr marL="0" indent="0">
              <a:buNone/>
            </a:pPr>
            <a:r>
              <a:rPr lang="en-US" sz="1700" b="1" dirty="0">
                <a:solidFill>
                  <a:srgbClr val="F6A800"/>
                </a:solidFill>
              </a:rPr>
              <a:t>BC</a:t>
            </a:r>
            <a:endParaRPr lang="en-US" sz="1700" dirty="0"/>
          </a:p>
        </p:txBody>
      </p:sp>
      <p:sp>
        <p:nvSpPr>
          <p:cNvPr id="14" name="Text 11"/>
          <p:cNvSpPr/>
          <p:nvPr/>
        </p:nvSpPr>
        <p:spPr>
          <a:xfrm>
            <a:off x="2971800" y="4498848"/>
            <a:ext cx="7772400" cy="292608"/>
          </a:xfrm>
          <a:prstGeom prst="rect">
            <a:avLst/>
          </a:prstGeom>
          <a:noFill/>
          <a:ln/>
        </p:spPr>
        <p:txBody>
          <a:bodyPr wrap="square" lIns="0" tIns="0" rIns="0" bIns="0" rtlCol="0" anchor="ctr">
            <a:normAutofit/>
          </a:bodyPr>
          <a:lstStyle/>
          <a:p>
            <a:pPr marL="0" indent="0">
              <a:buNone/>
            </a:pPr>
            <a:r>
              <a:rPr lang="en-US" sz="1600" dirty="0">
                <a:solidFill>
                  <a:srgbClr val="F7F7F2"/>
                </a:solidFill>
              </a:rPr>
              <a:t>2026 heat stress prevention guidance and employer planning expectations</a:t>
            </a:r>
            <a:endParaRPr lang="en-US" sz="1600" dirty="0"/>
          </a:p>
        </p:txBody>
      </p:sp>
      <p:sp>
        <p:nvSpPr>
          <p:cNvPr id="15" name="Text 12"/>
          <p:cNvSpPr/>
          <p:nvPr/>
        </p:nvSpPr>
        <p:spPr>
          <a:xfrm>
            <a:off x="685800" y="6464808"/>
            <a:ext cx="10789920" cy="182880"/>
          </a:xfrm>
          <a:prstGeom prst="rect">
            <a:avLst/>
          </a:prstGeom>
          <a:noFill/>
          <a:ln/>
        </p:spPr>
        <p:txBody>
          <a:bodyPr wrap="square" lIns="0" tIns="0" rIns="0" bIns="0" rtlCol="0" anchor="ctr">
            <a:normAutofit/>
          </a:bodyPr>
          <a:lstStyle/>
          <a:p>
            <a:pPr marL="0" indent="0">
              <a:buNone/>
            </a:pPr>
            <a:r>
              <a:rPr lang="en-US" sz="750" dirty="0">
                <a:solidFill>
                  <a:srgbClr val="AAB2BA"/>
                </a:solidFill>
              </a:rPr>
              <a:t>Sources: OSHA Heat NEP/rulemaking pages; Cal/OSHA; ESDC Labour Program; WorkSafeBC.</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wide_outdoor_construction_site_scene_under_a_canop_batch_5.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8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7498080" cy="1005840"/>
          </a:xfrm>
          <a:prstGeom prst="rect">
            <a:avLst/>
          </a:prstGeom>
          <a:noFill/>
          <a:ln/>
        </p:spPr>
        <p:txBody>
          <a:bodyPr wrap="square" lIns="0" tIns="0" rIns="0" bIns="0" rtlCol="0" anchor="ctr">
            <a:normAutofit/>
          </a:bodyPr>
          <a:lstStyle/>
          <a:p>
            <a:pPr marL="0" indent="0">
              <a:buNone/>
            </a:pPr>
            <a:r>
              <a:rPr lang="en-US" sz="5000" b="1" dirty="0">
                <a:solidFill>
                  <a:srgbClr val="F7F7F2"/>
                </a:solidFill>
                <a:latin typeface="Aptos Display" pitchFamily="34" charset="0"/>
                <a:ea typeface="Aptos Display" pitchFamily="34" charset="-122"/>
                <a:cs typeface="Aptos Display" pitchFamily="34" charset="-120"/>
              </a:rPr>
              <a:t>Train for the moment</a:t>
            </a:r>
            <a:endParaRPr lang="en-US" sz="5000" dirty="0"/>
          </a:p>
        </p:txBody>
      </p:sp>
      <p:sp>
        <p:nvSpPr>
          <p:cNvPr id="5" name="Text 2"/>
          <p:cNvSpPr/>
          <p:nvPr/>
        </p:nvSpPr>
        <p:spPr>
          <a:xfrm>
            <a:off x="685800" y="1618488"/>
            <a:ext cx="749808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Not the memory quiz.</a:t>
            </a:r>
            <a:endParaRPr lang="en-US" sz="1800" dirty="0"/>
          </a:p>
        </p:txBody>
      </p:sp>
      <p:sp>
        <p:nvSpPr>
          <p:cNvPr id="6" name="Shape 3"/>
          <p:cNvSpPr/>
          <p:nvPr/>
        </p:nvSpPr>
        <p:spPr>
          <a:xfrm>
            <a:off x="731520" y="3977640"/>
            <a:ext cx="10698480" cy="1005840"/>
          </a:xfrm>
          <a:prstGeom prst="rect">
            <a:avLst/>
          </a:prstGeom>
          <a:solidFill>
            <a:srgbClr val="000000">
              <a:alpha val="86000"/>
            </a:srgbClr>
          </a:solidFill>
          <a:ln w="12700">
            <a:solidFill>
              <a:srgbClr val="000000">
                <a:alpha val="0"/>
              </a:srgbClr>
            </a:solidFill>
            <a:prstDash val="solid"/>
          </a:ln>
        </p:spPr>
        <p:txBody>
          <a:bodyPr/>
          <a:lstStyle/>
          <a:p>
            <a:endParaRPr lang="en-CA"/>
          </a:p>
        </p:txBody>
      </p:sp>
      <p:sp>
        <p:nvSpPr>
          <p:cNvPr id="7" name="Text 4"/>
          <p:cNvSpPr/>
          <p:nvPr/>
        </p:nvSpPr>
        <p:spPr>
          <a:xfrm>
            <a:off x="932688" y="4279392"/>
            <a:ext cx="10058400" cy="329184"/>
          </a:xfrm>
          <a:prstGeom prst="rect">
            <a:avLst/>
          </a:prstGeom>
          <a:noFill/>
          <a:ln/>
        </p:spPr>
        <p:txBody>
          <a:bodyPr wrap="square" lIns="0" tIns="0" rIns="0" bIns="0" rtlCol="0" anchor="ctr">
            <a:normAutofit/>
          </a:bodyPr>
          <a:lstStyle/>
          <a:p>
            <a:pPr marL="0" indent="0">
              <a:buNone/>
            </a:pPr>
            <a:r>
              <a:rPr lang="en-US" sz="2600" b="1" dirty="0">
                <a:solidFill>
                  <a:srgbClr val="F7F7F2"/>
                </a:solidFill>
              </a:rPr>
              <a:t>Recognize → Decide → Speak Up → Stop → Recover</a:t>
            </a:r>
            <a:endParaRPr lang="en-US" sz="2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a_wide_outdoor_industrial_construction_oilfield_sc_batch_11.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5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8686800" cy="1005840"/>
          </a:xfrm>
          <a:prstGeom prst="rect">
            <a:avLst/>
          </a:prstGeom>
          <a:noFill/>
          <a:ln/>
        </p:spPr>
        <p:txBody>
          <a:bodyPr wrap="square" lIns="0" tIns="0" rIns="0" bIns="0" rtlCol="0" anchor="ctr">
            <a:normAutofit/>
          </a:bodyPr>
          <a:lstStyle/>
          <a:p>
            <a:pPr marL="0" indent="0">
              <a:buNone/>
            </a:pPr>
            <a:r>
              <a:rPr lang="en-US" sz="4700" b="1" dirty="0">
                <a:solidFill>
                  <a:srgbClr val="F7F7F2"/>
                </a:solidFill>
                <a:latin typeface="Aptos Display" pitchFamily="34" charset="0"/>
                <a:ea typeface="Aptos Display" pitchFamily="34" charset="-122"/>
                <a:cs typeface="Aptos Display" pitchFamily="34" charset="-120"/>
              </a:rPr>
              <a:t>Supervisors are the control point</a:t>
            </a:r>
            <a:endParaRPr lang="en-US" sz="4700" dirty="0"/>
          </a:p>
        </p:txBody>
      </p:sp>
      <p:sp>
        <p:nvSpPr>
          <p:cNvPr id="5" name="Text 2"/>
          <p:cNvSpPr/>
          <p:nvPr/>
        </p:nvSpPr>
        <p:spPr>
          <a:xfrm>
            <a:off x="685800" y="1618488"/>
            <a:ext cx="868680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They translate policy into work pace.</a:t>
            </a:r>
            <a:endParaRPr lang="en-US" sz="1800" dirty="0"/>
          </a:p>
        </p:txBody>
      </p:sp>
      <p:sp>
        <p:nvSpPr>
          <p:cNvPr id="6" name="Shape 3"/>
          <p:cNvSpPr/>
          <p:nvPr/>
        </p:nvSpPr>
        <p:spPr>
          <a:xfrm>
            <a:off x="822960" y="3657600"/>
            <a:ext cx="10515600" cy="1325880"/>
          </a:xfrm>
          <a:prstGeom prst="rect">
            <a:avLst/>
          </a:prstGeom>
          <a:solidFill>
            <a:srgbClr val="000000">
              <a:alpha val="86000"/>
            </a:srgbClr>
          </a:solidFill>
          <a:ln w="12700">
            <a:solidFill>
              <a:srgbClr val="000000">
                <a:alpha val="0"/>
              </a:srgbClr>
            </a:solidFill>
            <a:prstDash val="solid"/>
          </a:ln>
        </p:spPr>
        <p:txBody>
          <a:bodyPr/>
          <a:lstStyle/>
          <a:p>
            <a:endParaRPr lang="en-CA"/>
          </a:p>
        </p:txBody>
      </p:sp>
      <p:sp>
        <p:nvSpPr>
          <p:cNvPr id="7" name="Text 4"/>
          <p:cNvSpPr/>
          <p:nvPr/>
        </p:nvSpPr>
        <p:spPr>
          <a:xfrm>
            <a:off x="1427334" y="4041648"/>
            <a:ext cx="1920240" cy="402336"/>
          </a:xfrm>
          <a:prstGeom prst="rect">
            <a:avLst/>
          </a:prstGeom>
          <a:noFill/>
          <a:ln/>
        </p:spPr>
        <p:txBody>
          <a:bodyPr wrap="square" lIns="0" tIns="0" rIns="0" bIns="0" rtlCol="0" anchor="ctr">
            <a:normAutofit/>
          </a:bodyPr>
          <a:lstStyle/>
          <a:p>
            <a:pPr marL="0" indent="0">
              <a:buNone/>
            </a:pPr>
            <a:r>
              <a:rPr lang="en-US" sz="2600" b="1" dirty="0">
                <a:solidFill>
                  <a:srgbClr val="F6A800"/>
                </a:solidFill>
              </a:rPr>
              <a:t>Ask</a:t>
            </a:r>
            <a:endParaRPr lang="en-US" sz="2600" dirty="0"/>
          </a:p>
        </p:txBody>
      </p:sp>
      <p:sp>
        <p:nvSpPr>
          <p:cNvPr id="8" name="Text 5"/>
          <p:cNvSpPr/>
          <p:nvPr/>
        </p:nvSpPr>
        <p:spPr>
          <a:xfrm>
            <a:off x="3969366" y="4041648"/>
            <a:ext cx="1920240" cy="402336"/>
          </a:xfrm>
          <a:prstGeom prst="rect">
            <a:avLst/>
          </a:prstGeom>
          <a:noFill/>
          <a:ln/>
        </p:spPr>
        <p:txBody>
          <a:bodyPr wrap="square" lIns="0" tIns="0" rIns="0" bIns="0" rtlCol="0" anchor="ctr">
            <a:normAutofit/>
          </a:bodyPr>
          <a:lstStyle/>
          <a:p>
            <a:pPr marL="0" indent="0">
              <a:buNone/>
            </a:pPr>
            <a:r>
              <a:rPr lang="en-US" sz="2600" b="1" dirty="0">
                <a:solidFill>
                  <a:srgbClr val="FF6B2B"/>
                </a:solidFill>
              </a:rPr>
              <a:t>Observe</a:t>
            </a:r>
            <a:endParaRPr lang="en-US" sz="2600" dirty="0"/>
          </a:p>
        </p:txBody>
      </p:sp>
      <p:sp>
        <p:nvSpPr>
          <p:cNvPr id="9" name="Text 6"/>
          <p:cNvSpPr/>
          <p:nvPr/>
        </p:nvSpPr>
        <p:spPr>
          <a:xfrm>
            <a:off x="6511398" y="4041648"/>
            <a:ext cx="1920240" cy="402336"/>
          </a:xfrm>
          <a:prstGeom prst="rect">
            <a:avLst/>
          </a:prstGeom>
          <a:noFill/>
          <a:ln/>
        </p:spPr>
        <p:txBody>
          <a:bodyPr wrap="square" lIns="0" tIns="0" rIns="0" bIns="0" rtlCol="0" anchor="ctr">
            <a:normAutofit/>
          </a:bodyPr>
          <a:lstStyle/>
          <a:p>
            <a:pPr marL="0" indent="0">
              <a:buNone/>
            </a:pPr>
            <a:r>
              <a:rPr lang="en-US" sz="2600" b="1" dirty="0">
                <a:solidFill>
                  <a:srgbClr val="F6A800"/>
                </a:solidFill>
              </a:rPr>
              <a:t>Adjust</a:t>
            </a:r>
            <a:endParaRPr lang="en-US" sz="2600" dirty="0"/>
          </a:p>
        </p:txBody>
      </p:sp>
      <p:sp>
        <p:nvSpPr>
          <p:cNvPr id="10" name="Text 7"/>
          <p:cNvSpPr/>
          <p:nvPr/>
        </p:nvSpPr>
        <p:spPr>
          <a:xfrm>
            <a:off x="9053430" y="4041648"/>
            <a:ext cx="1920240" cy="402336"/>
          </a:xfrm>
          <a:prstGeom prst="rect">
            <a:avLst/>
          </a:prstGeom>
          <a:noFill/>
          <a:ln/>
        </p:spPr>
        <p:txBody>
          <a:bodyPr wrap="square" lIns="0" tIns="0" rIns="0" bIns="0" rtlCol="0" anchor="ctr">
            <a:normAutofit/>
          </a:bodyPr>
          <a:lstStyle/>
          <a:p>
            <a:pPr marL="0" indent="0">
              <a:buNone/>
            </a:pPr>
            <a:r>
              <a:rPr lang="en-US" sz="2600" b="1" dirty="0">
                <a:solidFill>
                  <a:srgbClr val="FF6B2B"/>
                </a:solidFill>
              </a:rPr>
              <a:t>Escalate</a:t>
            </a:r>
            <a:endParaRPr lang="en-US" sz="2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a_wide_outdoor_industrial_construction_scene_in_br_batch_10.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7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8595360" cy="1005840"/>
          </a:xfrm>
          <a:prstGeom prst="rect">
            <a:avLst/>
          </a:prstGeom>
          <a:noFill/>
          <a:ln/>
        </p:spPr>
        <p:txBody>
          <a:bodyPr wrap="square" lIns="0" tIns="0" rIns="0" bIns="0" rtlCol="0" anchor="ctr">
            <a:normAutofit/>
          </a:bodyPr>
          <a:lstStyle/>
          <a:p>
            <a:pPr marL="0" indent="0">
              <a:buNone/>
            </a:pPr>
            <a:r>
              <a:rPr lang="en-US" sz="5000" b="1" dirty="0">
                <a:solidFill>
                  <a:srgbClr val="F7F7F2"/>
                </a:solidFill>
                <a:latin typeface="Aptos Display" pitchFamily="34" charset="0"/>
                <a:ea typeface="Aptos Display" pitchFamily="34" charset="-122"/>
                <a:cs typeface="Aptos Display" pitchFamily="34" charset="-120"/>
              </a:rPr>
              <a:t>Verification beats hope</a:t>
            </a:r>
            <a:endParaRPr lang="en-US" sz="5000" dirty="0"/>
          </a:p>
        </p:txBody>
      </p:sp>
      <p:sp>
        <p:nvSpPr>
          <p:cNvPr id="5" name="Text 2"/>
          <p:cNvSpPr/>
          <p:nvPr/>
        </p:nvSpPr>
        <p:spPr>
          <a:xfrm>
            <a:off x="685800" y="1618488"/>
            <a:ext cx="859536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Watch the work. Confirm the control.</a:t>
            </a:r>
            <a:endParaRPr lang="en-US" sz="1800" dirty="0"/>
          </a:p>
        </p:txBody>
      </p:sp>
      <p:sp>
        <p:nvSpPr>
          <p:cNvPr id="6" name="Text 3"/>
          <p:cNvSpPr/>
          <p:nvPr/>
        </p:nvSpPr>
        <p:spPr>
          <a:xfrm>
            <a:off x="822960" y="4956048"/>
            <a:ext cx="6583680" cy="548640"/>
          </a:xfrm>
          <a:prstGeom prst="rect">
            <a:avLst/>
          </a:prstGeom>
          <a:noFill/>
          <a:ln/>
        </p:spPr>
        <p:txBody>
          <a:bodyPr wrap="square" lIns="0" tIns="0" rIns="0" bIns="0" rtlCol="0" anchor="ctr">
            <a:normAutofit/>
          </a:bodyPr>
          <a:lstStyle/>
          <a:p>
            <a:pPr marL="0" indent="0">
              <a:buNone/>
            </a:pPr>
            <a:r>
              <a:rPr lang="en-US" sz="3100" b="1" dirty="0">
                <a:solidFill>
                  <a:srgbClr val="F7F7F2"/>
                </a:solidFill>
              </a:rPr>
              <a:t>Proof is built in the field.</a:t>
            </a:r>
            <a:endParaRPr lang="en-US" sz="3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a_modern_corporate_conference_room_meeting_scene_batch_9.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80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9144000" cy="1005840"/>
          </a:xfrm>
          <a:prstGeom prst="rect">
            <a:avLst/>
          </a:prstGeom>
          <a:noFill/>
          <a:ln/>
        </p:spPr>
        <p:txBody>
          <a:bodyPr wrap="square" lIns="0" tIns="0" rIns="0" bIns="0" rtlCol="0" anchor="ctr">
            <a:normAutofit/>
          </a:bodyPr>
          <a:lstStyle/>
          <a:p>
            <a:pPr marL="0" indent="0">
              <a:buNone/>
            </a:pPr>
            <a:r>
              <a:rPr lang="en-US" sz="4600" b="1" dirty="0">
                <a:solidFill>
                  <a:srgbClr val="F7F7F2"/>
                </a:solidFill>
                <a:latin typeface="Aptos Display" pitchFamily="34" charset="0"/>
                <a:ea typeface="Aptos Display" pitchFamily="34" charset="-122"/>
                <a:cs typeface="Aptos Display" pitchFamily="34" charset="-120"/>
              </a:rPr>
              <a:t>This is not just safety</a:t>
            </a:r>
            <a:endParaRPr lang="en-US" sz="4600" dirty="0"/>
          </a:p>
        </p:txBody>
      </p:sp>
      <p:sp>
        <p:nvSpPr>
          <p:cNvPr id="5" name="Text 2"/>
          <p:cNvSpPr/>
          <p:nvPr/>
        </p:nvSpPr>
        <p:spPr>
          <a:xfrm>
            <a:off x="685800" y="1618488"/>
            <a:ext cx="914400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OHS, HR, and operations all own a piece.</a:t>
            </a:r>
            <a:endParaRPr lang="en-US" sz="1800" dirty="0"/>
          </a:p>
        </p:txBody>
      </p:sp>
      <p:sp>
        <p:nvSpPr>
          <p:cNvPr id="6" name="Shape 3"/>
          <p:cNvSpPr/>
          <p:nvPr/>
        </p:nvSpPr>
        <p:spPr>
          <a:xfrm>
            <a:off x="777240" y="3657600"/>
            <a:ext cx="10698480" cy="1417320"/>
          </a:xfrm>
          <a:prstGeom prst="rect">
            <a:avLst/>
          </a:prstGeom>
          <a:solidFill>
            <a:srgbClr val="000000">
              <a:alpha val="86000"/>
            </a:srgbClr>
          </a:solidFill>
          <a:ln w="12700">
            <a:solidFill>
              <a:srgbClr val="000000">
                <a:alpha val="0"/>
              </a:srgbClr>
            </a:solidFill>
            <a:prstDash val="solid"/>
          </a:ln>
        </p:spPr>
        <p:txBody>
          <a:bodyPr/>
          <a:lstStyle/>
          <a:p>
            <a:endParaRPr lang="en-CA"/>
          </a:p>
        </p:txBody>
      </p:sp>
      <p:sp>
        <p:nvSpPr>
          <p:cNvPr id="7" name="Text 4"/>
          <p:cNvSpPr/>
          <p:nvPr/>
        </p:nvSpPr>
        <p:spPr>
          <a:xfrm>
            <a:off x="987552" y="3886200"/>
            <a:ext cx="4754880" cy="384048"/>
          </a:xfrm>
          <a:prstGeom prst="rect">
            <a:avLst/>
          </a:prstGeom>
          <a:noFill/>
          <a:ln/>
        </p:spPr>
        <p:txBody>
          <a:bodyPr wrap="square" lIns="0" tIns="0" rIns="0" bIns="0" rtlCol="0" anchor="ctr">
            <a:normAutofit/>
          </a:bodyPr>
          <a:lstStyle/>
          <a:p>
            <a:pPr marL="0" indent="0">
              <a:buNone/>
            </a:pPr>
            <a:r>
              <a:rPr lang="en-US" sz="2400" b="1" dirty="0">
                <a:solidFill>
                  <a:srgbClr val="F7F7F2"/>
                </a:solidFill>
              </a:rPr>
              <a:t>Policy without staffing is fiction.</a:t>
            </a:r>
            <a:endParaRPr lang="en-US" sz="2400" dirty="0"/>
          </a:p>
        </p:txBody>
      </p:sp>
      <p:sp>
        <p:nvSpPr>
          <p:cNvPr id="8" name="Text 5"/>
          <p:cNvSpPr/>
          <p:nvPr/>
        </p:nvSpPr>
        <p:spPr>
          <a:xfrm>
            <a:off x="5760720" y="3886200"/>
            <a:ext cx="5120640" cy="384048"/>
          </a:xfrm>
          <a:prstGeom prst="rect">
            <a:avLst/>
          </a:prstGeom>
          <a:noFill/>
          <a:ln/>
        </p:spPr>
        <p:txBody>
          <a:bodyPr wrap="square" lIns="0" tIns="0" rIns="0" bIns="0" rtlCol="0" anchor="ctr">
            <a:normAutofit/>
          </a:bodyPr>
          <a:lstStyle/>
          <a:p>
            <a:pPr marL="0" indent="0">
              <a:buNone/>
            </a:pPr>
            <a:r>
              <a:rPr lang="en-US" sz="2400" b="1" dirty="0">
                <a:solidFill>
                  <a:srgbClr val="F7F7F2"/>
                </a:solidFill>
              </a:rPr>
              <a:t>Training without supervision is hope.</a:t>
            </a:r>
            <a:endParaRPr lang="en-US" sz="2400" dirty="0"/>
          </a:p>
        </p:txBody>
      </p:sp>
      <p:sp>
        <p:nvSpPr>
          <p:cNvPr id="9" name="Text 6"/>
          <p:cNvSpPr/>
          <p:nvPr/>
        </p:nvSpPr>
        <p:spPr>
          <a:xfrm>
            <a:off x="2743200" y="4498848"/>
            <a:ext cx="6766560" cy="384048"/>
          </a:xfrm>
          <a:prstGeom prst="rect">
            <a:avLst/>
          </a:prstGeom>
          <a:noFill/>
          <a:ln/>
        </p:spPr>
        <p:txBody>
          <a:bodyPr wrap="square" lIns="0" tIns="0" rIns="0" bIns="0" rtlCol="0" anchor="ctr">
            <a:normAutofit/>
          </a:bodyPr>
          <a:lstStyle/>
          <a:p>
            <a:pPr marL="0" indent="0">
              <a:buNone/>
            </a:pPr>
            <a:r>
              <a:rPr lang="en-US" sz="2400" b="1" dirty="0">
                <a:solidFill>
                  <a:srgbClr val="F6A800"/>
                </a:solidFill>
              </a:rPr>
              <a:t>Records without verification are fragile.</a:t>
            </a:r>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a_realistic_cinematic_construction_oil_industry_s_batch_1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2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8595360" cy="1005840"/>
          </a:xfrm>
          <a:prstGeom prst="rect">
            <a:avLst/>
          </a:prstGeom>
          <a:noFill/>
          <a:ln/>
        </p:spPr>
        <p:txBody>
          <a:bodyPr wrap="square" lIns="0" tIns="0" rIns="0" bIns="0" rtlCol="0" anchor="ctr">
            <a:normAutofit/>
          </a:bodyPr>
          <a:lstStyle/>
          <a:p>
            <a:pPr marL="0" indent="0">
              <a:buNone/>
            </a:pPr>
            <a:r>
              <a:rPr lang="en-US" sz="4900" b="1" dirty="0">
                <a:solidFill>
                  <a:srgbClr val="F7F7F2"/>
                </a:solidFill>
                <a:latin typeface="Aptos Display" pitchFamily="34" charset="0"/>
                <a:ea typeface="Aptos Display" pitchFamily="34" charset="-122"/>
                <a:cs typeface="Aptos Display" pitchFamily="34" charset="-120"/>
              </a:rPr>
              <a:t>A 90-day reset</a:t>
            </a:r>
            <a:endParaRPr lang="en-US" sz="4900" dirty="0"/>
          </a:p>
        </p:txBody>
      </p:sp>
      <p:sp>
        <p:nvSpPr>
          <p:cNvPr id="5" name="Text 2"/>
          <p:cNvSpPr/>
          <p:nvPr/>
        </p:nvSpPr>
        <p:spPr>
          <a:xfrm>
            <a:off x="685800" y="1618488"/>
            <a:ext cx="859536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Make the program real before the next hot week.</a:t>
            </a:r>
            <a:endParaRPr lang="en-US" sz="1800" dirty="0"/>
          </a:p>
        </p:txBody>
      </p:sp>
      <p:sp>
        <p:nvSpPr>
          <p:cNvPr id="6" name="Shape 3"/>
          <p:cNvSpPr/>
          <p:nvPr/>
        </p:nvSpPr>
        <p:spPr>
          <a:xfrm>
            <a:off x="777240" y="2267712"/>
            <a:ext cx="10698480" cy="3154680"/>
          </a:xfrm>
          <a:prstGeom prst="rect">
            <a:avLst/>
          </a:prstGeom>
          <a:solidFill>
            <a:srgbClr val="000000">
              <a:alpha val="88000"/>
            </a:srgbClr>
          </a:solidFill>
          <a:ln w="12700">
            <a:solidFill>
              <a:srgbClr val="000000">
                <a:alpha val="0"/>
              </a:srgbClr>
            </a:solidFill>
            <a:prstDash val="solid"/>
          </a:ln>
        </p:spPr>
        <p:txBody>
          <a:bodyPr/>
          <a:lstStyle/>
          <a:p>
            <a:endParaRPr lang="en-CA"/>
          </a:p>
        </p:txBody>
      </p:sp>
      <p:sp>
        <p:nvSpPr>
          <p:cNvPr id="7" name="Text 4"/>
          <p:cNvSpPr/>
          <p:nvPr/>
        </p:nvSpPr>
        <p:spPr>
          <a:xfrm>
            <a:off x="1005840" y="2542032"/>
            <a:ext cx="1645920" cy="320040"/>
          </a:xfrm>
          <a:prstGeom prst="rect">
            <a:avLst/>
          </a:prstGeom>
          <a:noFill/>
          <a:ln/>
        </p:spPr>
        <p:txBody>
          <a:bodyPr wrap="square" lIns="0" tIns="0" rIns="0" bIns="0" rtlCol="0" anchor="ctr"/>
          <a:lstStyle/>
          <a:p>
            <a:pPr marL="0" indent="0">
              <a:buNone/>
            </a:pPr>
            <a:r>
              <a:rPr lang="en-US" sz="2000" b="1" dirty="0">
                <a:solidFill>
                  <a:srgbClr val="F6A800"/>
                </a:solidFill>
              </a:rPr>
              <a:t>30 days</a:t>
            </a:r>
            <a:endParaRPr lang="en-US" sz="2000" dirty="0"/>
          </a:p>
        </p:txBody>
      </p:sp>
      <p:sp>
        <p:nvSpPr>
          <p:cNvPr id="8" name="Text 5"/>
          <p:cNvSpPr/>
          <p:nvPr/>
        </p:nvSpPr>
        <p:spPr>
          <a:xfrm>
            <a:off x="1005840" y="3072384"/>
            <a:ext cx="2926080" cy="320040"/>
          </a:xfrm>
          <a:prstGeom prst="rect">
            <a:avLst/>
          </a:prstGeom>
          <a:noFill/>
          <a:ln/>
        </p:spPr>
        <p:txBody>
          <a:bodyPr wrap="square" lIns="0" tIns="0" rIns="0" bIns="0" rtlCol="0" anchor="ctr">
            <a:normAutofit/>
          </a:bodyPr>
          <a:lstStyle/>
          <a:p>
            <a:pPr marL="0" indent="0">
              <a:buNone/>
            </a:pPr>
            <a:r>
              <a:rPr lang="en-US" sz="2000" b="1" dirty="0">
                <a:solidFill>
                  <a:srgbClr val="F7F7F2"/>
                </a:solidFill>
              </a:rPr>
              <a:t>Find the gaps</a:t>
            </a:r>
            <a:endParaRPr lang="en-US" sz="2000" dirty="0"/>
          </a:p>
        </p:txBody>
      </p:sp>
      <p:sp>
        <p:nvSpPr>
          <p:cNvPr id="9" name="Text 6"/>
          <p:cNvSpPr/>
          <p:nvPr/>
        </p:nvSpPr>
        <p:spPr>
          <a:xfrm>
            <a:off x="1005840" y="3529584"/>
            <a:ext cx="2926080" cy="685800"/>
          </a:xfrm>
          <a:prstGeom prst="rect">
            <a:avLst/>
          </a:prstGeom>
          <a:noFill/>
          <a:ln/>
        </p:spPr>
        <p:txBody>
          <a:bodyPr wrap="square" lIns="254" tIns="254" rIns="254" bIns="254" rtlCol="0" anchor="ctr">
            <a:normAutofit/>
          </a:bodyPr>
          <a:lstStyle/>
          <a:p>
            <a:pPr marL="0" indent="0">
              <a:buNone/>
            </a:pPr>
            <a:r>
              <a:rPr lang="en-US" sz="1350" dirty="0">
                <a:solidFill>
                  <a:srgbClr val="E5E7EB"/>
                </a:solidFill>
              </a:rPr>
              <a:t>heat/fatigue exposure map, high-risk roles, supervisor authority</a:t>
            </a:r>
            <a:endParaRPr lang="en-US" sz="1350" dirty="0"/>
          </a:p>
        </p:txBody>
      </p:sp>
      <p:sp>
        <p:nvSpPr>
          <p:cNvPr id="10" name="Text 7"/>
          <p:cNvSpPr/>
          <p:nvPr/>
        </p:nvSpPr>
        <p:spPr>
          <a:xfrm>
            <a:off x="4480560" y="2542032"/>
            <a:ext cx="1645920" cy="320040"/>
          </a:xfrm>
          <a:prstGeom prst="rect">
            <a:avLst/>
          </a:prstGeom>
          <a:noFill/>
          <a:ln/>
        </p:spPr>
        <p:txBody>
          <a:bodyPr wrap="square" lIns="0" tIns="0" rIns="0" bIns="0" rtlCol="0" anchor="ctr"/>
          <a:lstStyle/>
          <a:p>
            <a:pPr marL="0" indent="0">
              <a:buNone/>
            </a:pPr>
            <a:r>
              <a:rPr lang="en-US" sz="2000" b="1" dirty="0">
                <a:solidFill>
                  <a:srgbClr val="F6A800"/>
                </a:solidFill>
              </a:rPr>
              <a:t>60 days</a:t>
            </a:r>
            <a:endParaRPr lang="en-US" sz="2000" dirty="0"/>
          </a:p>
        </p:txBody>
      </p:sp>
      <p:sp>
        <p:nvSpPr>
          <p:cNvPr id="11" name="Text 8"/>
          <p:cNvSpPr/>
          <p:nvPr/>
        </p:nvSpPr>
        <p:spPr>
          <a:xfrm>
            <a:off x="4480560" y="3072384"/>
            <a:ext cx="2926080" cy="320040"/>
          </a:xfrm>
          <a:prstGeom prst="rect">
            <a:avLst/>
          </a:prstGeom>
          <a:noFill/>
          <a:ln/>
        </p:spPr>
        <p:txBody>
          <a:bodyPr wrap="square" lIns="0" tIns="0" rIns="0" bIns="0" rtlCol="0" anchor="ctr">
            <a:normAutofit/>
          </a:bodyPr>
          <a:lstStyle/>
          <a:p>
            <a:pPr marL="0" indent="0">
              <a:buNone/>
            </a:pPr>
            <a:r>
              <a:rPr lang="en-US" sz="2000" b="1" dirty="0">
                <a:solidFill>
                  <a:srgbClr val="F7F7F2"/>
                </a:solidFill>
              </a:rPr>
              <a:t>Train the moments</a:t>
            </a:r>
            <a:endParaRPr lang="en-US" sz="2000" dirty="0"/>
          </a:p>
        </p:txBody>
      </p:sp>
      <p:sp>
        <p:nvSpPr>
          <p:cNvPr id="12" name="Text 9"/>
          <p:cNvSpPr/>
          <p:nvPr/>
        </p:nvSpPr>
        <p:spPr>
          <a:xfrm>
            <a:off x="4480560" y="3529584"/>
            <a:ext cx="2926080" cy="685800"/>
          </a:xfrm>
          <a:prstGeom prst="rect">
            <a:avLst/>
          </a:prstGeom>
          <a:noFill/>
          <a:ln/>
        </p:spPr>
        <p:txBody>
          <a:bodyPr wrap="square" lIns="254" tIns="254" rIns="254" bIns="254" rtlCol="0" anchor="ctr">
            <a:normAutofit/>
          </a:bodyPr>
          <a:lstStyle/>
          <a:p>
            <a:pPr marL="0" indent="0">
              <a:buNone/>
            </a:pPr>
            <a:r>
              <a:rPr lang="en-US" sz="1350" dirty="0">
                <a:solidFill>
                  <a:srgbClr val="E5E7EB"/>
                </a:solidFill>
              </a:rPr>
              <a:t>scenario training, supervisor scripts, emergency drills</a:t>
            </a:r>
            <a:endParaRPr lang="en-US" sz="1350" dirty="0"/>
          </a:p>
        </p:txBody>
      </p:sp>
      <p:sp>
        <p:nvSpPr>
          <p:cNvPr id="13" name="Text 10"/>
          <p:cNvSpPr/>
          <p:nvPr/>
        </p:nvSpPr>
        <p:spPr>
          <a:xfrm>
            <a:off x="7955280" y="2542032"/>
            <a:ext cx="1645920" cy="320040"/>
          </a:xfrm>
          <a:prstGeom prst="rect">
            <a:avLst/>
          </a:prstGeom>
          <a:noFill/>
          <a:ln/>
        </p:spPr>
        <p:txBody>
          <a:bodyPr wrap="square" lIns="0" tIns="0" rIns="0" bIns="0" rtlCol="0" anchor="ctr"/>
          <a:lstStyle/>
          <a:p>
            <a:pPr marL="0" indent="0">
              <a:buNone/>
            </a:pPr>
            <a:r>
              <a:rPr lang="en-US" sz="2000" b="1" dirty="0">
                <a:solidFill>
                  <a:srgbClr val="F6A800"/>
                </a:solidFill>
              </a:rPr>
              <a:t>90 days</a:t>
            </a:r>
            <a:endParaRPr lang="en-US" sz="2000" dirty="0"/>
          </a:p>
        </p:txBody>
      </p:sp>
      <p:sp>
        <p:nvSpPr>
          <p:cNvPr id="14" name="Text 11"/>
          <p:cNvSpPr/>
          <p:nvPr/>
        </p:nvSpPr>
        <p:spPr>
          <a:xfrm>
            <a:off x="7955280" y="3072384"/>
            <a:ext cx="2926080" cy="320040"/>
          </a:xfrm>
          <a:prstGeom prst="rect">
            <a:avLst/>
          </a:prstGeom>
          <a:noFill/>
          <a:ln/>
        </p:spPr>
        <p:txBody>
          <a:bodyPr wrap="square" lIns="0" tIns="0" rIns="0" bIns="0" rtlCol="0" anchor="ctr">
            <a:normAutofit/>
          </a:bodyPr>
          <a:lstStyle/>
          <a:p>
            <a:pPr marL="0" indent="0">
              <a:buNone/>
            </a:pPr>
            <a:r>
              <a:rPr lang="en-US" sz="2000" b="1" dirty="0">
                <a:solidFill>
                  <a:srgbClr val="F7F7F2"/>
                </a:solidFill>
              </a:rPr>
              <a:t>Verify the field</a:t>
            </a:r>
            <a:endParaRPr lang="en-US" sz="2000" dirty="0"/>
          </a:p>
        </p:txBody>
      </p:sp>
      <p:sp>
        <p:nvSpPr>
          <p:cNvPr id="15" name="Text 12"/>
          <p:cNvSpPr/>
          <p:nvPr/>
        </p:nvSpPr>
        <p:spPr>
          <a:xfrm>
            <a:off x="7955280" y="3529584"/>
            <a:ext cx="2926080" cy="685800"/>
          </a:xfrm>
          <a:prstGeom prst="rect">
            <a:avLst/>
          </a:prstGeom>
          <a:noFill/>
          <a:ln/>
        </p:spPr>
        <p:txBody>
          <a:bodyPr wrap="square" lIns="254" tIns="254" rIns="254" bIns="254" rtlCol="0" anchor="ctr">
            <a:normAutofit/>
          </a:bodyPr>
          <a:lstStyle/>
          <a:p>
            <a:pPr marL="0" indent="0">
              <a:buNone/>
            </a:pPr>
            <a:r>
              <a:rPr lang="en-US" sz="1350" dirty="0">
                <a:solidFill>
                  <a:srgbClr val="E5E7EB"/>
                </a:solidFill>
              </a:rPr>
              <a:t>spot checks, acclimatization proof, KPI review, corrective actions</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wide_outdoor_construction_site_scene_under_a_canop_batch_5.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65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8046720" cy="1005840"/>
          </a:xfrm>
          <a:prstGeom prst="rect">
            <a:avLst/>
          </a:prstGeom>
          <a:noFill/>
          <a:ln/>
        </p:spPr>
        <p:txBody>
          <a:bodyPr wrap="square" lIns="0" tIns="0" rIns="0" bIns="0" rtlCol="0" anchor="ctr">
            <a:normAutofit/>
          </a:bodyPr>
          <a:lstStyle/>
          <a:p>
            <a:pPr marL="0" indent="0">
              <a:buNone/>
            </a:pPr>
            <a:r>
              <a:rPr lang="en-US" sz="4400" b="1" dirty="0">
                <a:solidFill>
                  <a:srgbClr val="F7F7F2"/>
                </a:solidFill>
                <a:latin typeface="Aptos Display" pitchFamily="34" charset="0"/>
                <a:ea typeface="Aptos Display" pitchFamily="34" charset="-122"/>
                <a:cs typeface="Aptos Display" pitchFamily="34" charset="-120"/>
              </a:rPr>
              <a:t>What we’ll prove today</a:t>
            </a:r>
            <a:endParaRPr lang="en-US" sz="4400" dirty="0"/>
          </a:p>
        </p:txBody>
      </p:sp>
      <p:sp>
        <p:nvSpPr>
          <p:cNvPr id="5" name="Text 2"/>
          <p:cNvSpPr/>
          <p:nvPr/>
        </p:nvSpPr>
        <p:spPr>
          <a:xfrm>
            <a:off x="868680" y="1783080"/>
            <a:ext cx="384048" cy="384048"/>
          </a:xfrm>
          <a:prstGeom prst="rect">
            <a:avLst/>
          </a:prstGeom>
          <a:noFill/>
          <a:ln/>
        </p:spPr>
        <p:txBody>
          <a:bodyPr wrap="square" lIns="0" tIns="0" rIns="0" bIns="0" rtlCol="0" anchor="ctr">
            <a:normAutofit/>
          </a:bodyPr>
          <a:lstStyle/>
          <a:p>
            <a:pPr marL="0" indent="0">
              <a:buNone/>
            </a:pPr>
            <a:r>
              <a:rPr lang="en-US" sz="1800" b="1" dirty="0">
                <a:solidFill>
                  <a:srgbClr val="FF6B2B"/>
                </a:solidFill>
              </a:rPr>
              <a:t>1</a:t>
            </a:r>
            <a:endParaRPr lang="en-US" sz="1800" dirty="0"/>
          </a:p>
        </p:txBody>
      </p:sp>
      <p:sp>
        <p:nvSpPr>
          <p:cNvPr id="6" name="Text 3"/>
          <p:cNvSpPr/>
          <p:nvPr/>
        </p:nvSpPr>
        <p:spPr>
          <a:xfrm>
            <a:off x="1399032" y="1801368"/>
            <a:ext cx="4389120" cy="384048"/>
          </a:xfrm>
          <a:prstGeom prst="rect">
            <a:avLst/>
          </a:prstGeom>
          <a:noFill/>
          <a:ln/>
        </p:spPr>
        <p:txBody>
          <a:bodyPr wrap="square" lIns="0" tIns="0" rIns="0" bIns="0" rtlCol="0" anchor="ctr">
            <a:normAutofit/>
          </a:bodyPr>
          <a:lstStyle/>
          <a:p>
            <a:pPr marL="0" indent="0">
              <a:buNone/>
            </a:pPr>
            <a:r>
              <a:rPr lang="en-US" sz="2100" b="1" dirty="0">
                <a:solidFill>
                  <a:srgbClr val="F7F7F2"/>
                </a:solidFill>
              </a:rPr>
              <a:t>Heat risk is changing</a:t>
            </a:r>
            <a:endParaRPr lang="en-US" sz="2100" dirty="0"/>
          </a:p>
        </p:txBody>
      </p:sp>
      <p:sp>
        <p:nvSpPr>
          <p:cNvPr id="7" name="Text 4"/>
          <p:cNvSpPr/>
          <p:nvPr/>
        </p:nvSpPr>
        <p:spPr>
          <a:xfrm>
            <a:off x="868680" y="2487168"/>
            <a:ext cx="384048" cy="384048"/>
          </a:xfrm>
          <a:prstGeom prst="rect">
            <a:avLst/>
          </a:prstGeom>
          <a:noFill/>
          <a:ln/>
        </p:spPr>
        <p:txBody>
          <a:bodyPr wrap="square" lIns="0" tIns="0" rIns="0" bIns="0" rtlCol="0" anchor="ctr">
            <a:normAutofit/>
          </a:bodyPr>
          <a:lstStyle/>
          <a:p>
            <a:pPr marL="0" indent="0">
              <a:buNone/>
            </a:pPr>
            <a:r>
              <a:rPr lang="en-US" sz="1800" b="1" dirty="0">
                <a:solidFill>
                  <a:srgbClr val="FF6B2B"/>
                </a:solidFill>
              </a:rPr>
              <a:t>2</a:t>
            </a:r>
            <a:endParaRPr lang="en-US" sz="1800" dirty="0"/>
          </a:p>
        </p:txBody>
      </p:sp>
      <p:sp>
        <p:nvSpPr>
          <p:cNvPr id="8" name="Text 5"/>
          <p:cNvSpPr/>
          <p:nvPr/>
        </p:nvSpPr>
        <p:spPr>
          <a:xfrm>
            <a:off x="1399032" y="2505456"/>
            <a:ext cx="4389120" cy="384048"/>
          </a:xfrm>
          <a:prstGeom prst="rect">
            <a:avLst/>
          </a:prstGeom>
          <a:noFill/>
          <a:ln/>
        </p:spPr>
        <p:txBody>
          <a:bodyPr wrap="square" lIns="0" tIns="0" rIns="0" bIns="0" rtlCol="0" anchor="ctr">
            <a:normAutofit/>
          </a:bodyPr>
          <a:lstStyle/>
          <a:p>
            <a:pPr marL="0" indent="0">
              <a:buNone/>
            </a:pPr>
            <a:r>
              <a:rPr lang="en-US" sz="2100" b="1" dirty="0">
                <a:solidFill>
                  <a:srgbClr val="F7F7F2"/>
                </a:solidFill>
              </a:rPr>
              <a:t>Fatigue is an exposure</a:t>
            </a:r>
            <a:endParaRPr lang="en-US" sz="2100" dirty="0"/>
          </a:p>
        </p:txBody>
      </p:sp>
      <p:sp>
        <p:nvSpPr>
          <p:cNvPr id="9" name="Text 6"/>
          <p:cNvSpPr/>
          <p:nvPr/>
        </p:nvSpPr>
        <p:spPr>
          <a:xfrm>
            <a:off x="868680" y="3191256"/>
            <a:ext cx="384048" cy="384048"/>
          </a:xfrm>
          <a:prstGeom prst="rect">
            <a:avLst/>
          </a:prstGeom>
          <a:noFill/>
          <a:ln/>
        </p:spPr>
        <p:txBody>
          <a:bodyPr wrap="square" lIns="0" tIns="0" rIns="0" bIns="0" rtlCol="0" anchor="ctr">
            <a:normAutofit/>
          </a:bodyPr>
          <a:lstStyle/>
          <a:p>
            <a:pPr marL="0" indent="0">
              <a:buNone/>
            </a:pPr>
            <a:r>
              <a:rPr lang="en-US" sz="1800" b="1" dirty="0">
                <a:solidFill>
                  <a:srgbClr val="FF6B2B"/>
                </a:solidFill>
              </a:rPr>
              <a:t>3</a:t>
            </a:r>
            <a:endParaRPr lang="en-US" sz="1800" dirty="0"/>
          </a:p>
        </p:txBody>
      </p:sp>
      <p:sp>
        <p:nvSpPr>
          <p:cNvPr id="10" name="Text 7"/>
          <p:cNvSpPr/>
          <p:nvPr/>
        </p:nvSpPr>
        <p:spPr>
          <a:xfrm>
            <a:off x="1399032" y="3209544"/>
            <a:ext cx="4389120" cy="384048"/>
          </a:xfrm>
          <a:prstGeom prst="rect">
            <a:avLst/>
          </a:prstGeom>
          <a:noFill/>
          <a:ln/>
        </p:spPr>
        <p:txBody>
          <a:bodyPr wrap="square" lIns="0" tIns="0" rIns="0" bIns="0" rtlCol="0" anchor="ctr">
            <a:normAutofit/>
          </a:bodyPr>
          <a:lstStyle/>
          <a:p>
            <a:pPr marL="0" indent="0">
              <a:buNone/>
            </a:pPr>
            <a:r>
              <a:rPr lang="en-US" sz="2100" b="1" dirty="0">
                <a:solidFill>
                  <a:srgbClr val="F7F7F2"/>
                </a:solidFill>
              </a:rPr>
              <a:t>Human factors drive decisions</a:t>
            </a:r>
            <a:endParaRPr lang="en-US" sz="2100" dirty="0"/>
          </a:p>
        </p:txBody>
      </p:sp>
      <p:sp>
        <p:nvSpPr>
          <p:cNvPr id="11" name="Text 8"/>
          <p:cNvSpPr/>
          <p:nvPr/>
        </p:nvSpPr>
        <p:spPr>
          <a:xfrm>
            <a:off x="868680" y="3895344"/>
            <a:ext cx="384048" cy="384048"/>
          </a:xfrm>
          <a:prstGeom prst="rect">
            <a:avLst/>
          </a:prstGeom>
          <a:noFill/>
          <a:ln/>
        </p:spPr>
        <p:txBody>
          <a:bodyPr wrap="square" lIns="0" tIns="0" rIns="0" bIns="0" rtlCol="0" anchor="ctr">
            <a:normAutofit/>
          </a:bodyPr>
          <a:lstStyle/>
          <a:p>
            <a:pPr marL="0" indent="0">
              <a:buNone/>
            </a:pPr>
            <a:r>
              <a:rPr lang="en-US" sz="1800" b="1" dirty="0">
                <a:solidFill>
                  <a:srgbClr val="FF6B2B"/>
                </a:solidFill>
              </a:rPr>
              <a:t>4</a:t>
            </a:r>
            <a:endParaRPr lang="en-US" sz="1800" dirty="0"/>
          </a:p>
        </p:txBody>
      </p:sp>
      <p:sp>
        <p:nvSpPr>
          <p:cNvPr id="12" name="Text 9"/>
          <p:cNvSpPr/>
          <p:nvPr/>
        </p:nvSpPr>
        <p:spPr>
          <a:xfrm>
            <a:off x="1399032" y="3913632"/>
            <a:ext cx="4389120" cy="384048"/>
          </a:xfrm>
          <a:prstGeom prst="rect">
            <a:avLst/>
          </a:prstGeom>
          <a:noFill/>
          <a:ln/>
        </p:spPr>
        <p:txBody>
          <a:bodyPr wrap="square" lIns="0" tIns="0" rIns="0" bIns="0" rtlCol="0" anchor="ctr">
            <a:normAutofit/>
          </a:bodyPr>
          <a:lstStyle/>
          <a:p>
            <a:pPr marL="0" indent="0">
              <a:buNone/>
            </a:pPr>
            <a:r>
              <a:rPr lang="en-US" sz="2100" b="1" dirty="0">
                <a:solidFill>
                  <a:srgbClr val="F7F7F2"/>
                </a:solidFill>
              </a:rPr>
              <a:t>Training must survive the field</a:t>
            </a:r>
            <a:endParaRPr lang="en-US" sz="2100" dirty="0"/>
          </a:p>
        </p:txBody>
      </p:sp>
      <p:sp>
        <p:nvSpPr>
          <p:cNvPr id="13" name="Text 10"/>
          <p:cNvSpPr/>
          <p:nvPr/>
        </p:nvSpPr>
        <p:spPr>
          <a:xfrm>
            <a:off x="868680" y="4599432"/>
            <a:ext cx="384048" cy="384048"/>
          </a:xfrm>
          <a:prstGeom prst="rect">
            <a:avLst/>
          </a:prstGeom>
          <a:noFill/>
          <a:ln/>
        </p:spPr>
        <p:txBody>
          <a:bodyPr wrap="square" lIns="0" tIns="0" rIns="0" bIns="0" rtlCol="0" anchor="ctr">
            <a:normAutofit/>
          </a:bodyPr>
          <a:lstStyle/>
          <a:p>
            <a:pPr marL="0" indent="0">
              <a:buNone/>
            </a:pPr>
            <a:r>
              <a:rPr lang="en-US" sz="1800" b="1" dirty="0">
                <a:solidFill>
                  <a:srgbClr val="FF6B2B"/>
                </a:solidFill>
              </a:rPr>
              <a:t>5</a:t>
            </a:r>
            <a:endParaRPr lang="en-US" sz="1800" dirty="0"/>
          </a:p>
        </p:txBody>
      </p:sp>
      <p:sp>
        <p:nvSpPr>
          <p:cNvPr id="14" name="Text 11"/>
          <p:cNvSpPr/>
          <p:nvPr/>
        </p:nvSpPr>
        <p:spPr>
          <a:xfrm>
            <a:off x="1399032" y="4617720"/>
            <a:ext cx="4389120" cy="384048"/>
          </a:xfrm>
          <a:prstGeom prst="rect">
            <a:avLst/>
          </a:prstGeom>
          <a:noFill/>
          <a:ln/>
        </p:spPr>
        <p:txBody>
          <a:bodyPr wrap="square" lIns="0" tIns="0" rIns="0" bIns="0" rtlCol="0" anchor="ctr">
            <a:normAutofit/>
          </a:bodyPr>
          <a:lstStyle/>
          <a:p>
            <a:pPr marL="0" indent="0">
              <a:buNone/>
            </a:pPr>
            <a:r>
              <a:rPr lang="en-US" sz="2100" b="1" dirty="0">
                <a:solidFill>
                  <a:srgbClr val="F7F7F2"/>
                </a:solidFill>
              </a:rPr>
              <a:t>Verification creates due diligence</a:t>
            </a:r>
            <a:endParaRPr lang="en-US" sz="2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a_wide_cinematic_construction_site_scene_under_a_batch_1.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82000"/>
            </a:srgbClr>
          </a:solidFill>
          <a:ln w="12700">
            <a:solidFill>
              <a:srgbClr val="0B0F14">
                <a:alpha val="0"/>
              </a:srgbClr>
            </a:solidFill>
            <a:prstDash val="solid"/>
          </a:ln>
        </p:spPr>
        <p:txBody>
          <a:bodyPr/>
          <a:lstStyle/>
          <a:p>
            <a:endParaRPr lang="en-CA"/>
          </a:p>
        </p:txBody>
      </p:sp>
      <p:sp>
        <p:nvSpPr>
          <p:cNvPr id="4" name="Text 1"/>
          <p:cNvSpPr/>
          <p:nvPr/>
        </p:nvSpPr>
        <p:spPr>
          <a:xfrm>
            <a:off x="685800" y="713232"/>
            <a:ext cx="9052560" cy="1005840"/>
          </a:xfrm>
          <a:prstGeom prst="rect">
            <a:avLst/>
          </a:prstGeom>
          <a:noFill/>
          <a:ln/>
        </p:spPr>
        <p:txBody>
          <a:bodyPr wrap="square" lIns="0" tIns="0" rIns="0" bIns="0" rtlCol="0" anchor="ctr">
            <a:normAutofit/>
          </a:bodyPr>
          <a:lstStyle/>
          <a:p>
            <a:pPr marL="0" indent="0">
              <a:buNone/>
            </a:pPr>
            <a:r>
              <a:rPr lang="en-US" sz="4600" b="1" dirty="0">
                <a:solidFill>
                  <a:srgbClr val="F7F7F2"/>
                </a:solidFill>
                <a:latin typeface="Aptos Display" pitchFamily="34" charset="0"/>
                <a:ea typeface="Aptos Display" pitchFamily="34" charset="-122"/>
                <a:cs typeface="Aptos Display" pitchFamily="34" charset="-120"/>
              </a:rPr>
              <a:t>The safest worker is not the toughest</a:t>
            </a:r>
            <a:endParaRPr lang="en-US" sz="4600" dirty="0"/>
          </a:p>
        </p:txBody>
      </p:sp>
      <p:sp>
        <p:nvSpPr>
          <p:cNvPr id="5" name="Text 2"/>
          <p:cNvSpPr/>
          <p:nvPr/>
        </p:nvSpPr>
        <p:spPr>
          <a:xfrm>
            <a:off x="685800" y="1764792"/>
            <a:ext cx="9052560" cy="594360"/>
          </a:xfrm>
          <a:prstGeom prst="rect">
            <a:avLst/>
          </a:prstGeom>
          <a:noFill/>
          <a:ln/>
        </p:spPr>
        <p:txBody>
          <a:bodyPr wrap="square" lIns="0" tIns="0" rIns="0" bIns="0" rtlCol="0" anchor="ctr">
            <a:normAutofit/>
          </a:bodyPr>
          <a:lstStyle/>
          <a:p>
            <a:pPr marL="0" indent="0">
              <a:buNone/>
            </a:pPr>
            <a:r>
              <a:rPr lang="en-US" sz="2200" dirty="0">
                <a:solidFill>
                  <a:srgbClr val="D1D5DB"/>
                </a:solidFill>
              </a:rPr>
              <a:t>It is the one trained to stop before failure.</a:t>
            </a:r>
            <a:endParaRPr lang="en-US" sz="2200" dirty="0"/>
          </a:p>
        </p:txBody>
      </p:sp>
      <p:sp>
        <p:nvSpPr>
          <p:cNvPr id="6" name="Text 3"/>
          <p:cNvSpPr/>
          <p:nvPr/>
        </p:nvSpPr>
        <p:spPr>
          <a:xfrm>
            <a:off x="749808" y="5166360"/>
            <a:ext cx="9509760" cy="411480"/>
          </a:xfrm>
          <a:prstGeom prst="rect">
            <a:avLst/>
          </a:prstGeom>
          <a:noFill/>
          <a:ln/>
        </p:spPr>
        <p:txBody>
          <a:bodyPr wrap="square" lIns="0" tIns="0" rIns="0" bIns="0" rtlCol="0" anchor="ctr">
            <a:normAutofit/>
          </a:bodyPr>
          <a:lstStyle/>
          <a:p>
            <a:pPr marL="0" indent="0">
              <a:buNone/>
            </a:pPr>
            <a:r>
              <a:rPr lang="en-US" sz="2400" b="1" dirty="0">
                <a:solidFill>
                  <a:srgbClr val="F7F7F2"/>
                </a:solidFill>
              </a:rPr>
              <a:t>Build the habit. Verify the control. Protect the person.</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B0F14"/>
        </a:solidFill>
        <a:effectLst/>
      </p:bgPr>
    </p:bg>
    <p:spTree>
      <p:nvGrpSpPr>
        <p:cNvPr id="1" name=""/>
        <p:cNvGrpSpPr/>
        <p:nvPr/>
      </p:nvGrpSpPr>
      <p:grpSpPr>
        <a:xfrm>
          <a:off x="0" y="0"/>
          <a:ext cx="0" cy="0"/>
          <a:chOff x="0" y="0"/>
          <a:chExt cx="0" cy="0"/>
        </a:xfrm>
      </p:grpSpPr>
      <p:sp>
        <p:nvSpPr>
          <p:cNvPr id="2" name="Text 0"/>
          <p:cNvSpPr/>
          <p:nvPr/>
        </p:nvSpPr>
        <p:spPr>
          <a:xfrm>
            <a:off x="685800" y="411480"/>
            <a:ext cx="10607040" cy="1005840"/>
          </a:xfrm>
          <a:prstGeom prst="rect">
            <a:avLst/>
          </a:prstGeom>
          <a:noFill/>
          <a:ln/>
        </p:spPr>
        <p:txBody>
          <a:bodyPr wrap="square" lIns="0" tIns="0" rIns="0" bIns="0" rtlCol="0" anchor="ctr">
            <a:normAutofit/>
          </a:bodyPr>
          <a:lstStyle/>
          <a:p>
            <a:pPr marL="0" indent="0">
              <a:buNone/>
            </a:pPr>
            <a:r>
              <a:rPr lang="en-US" sz="3800" b="1" dirty="0">
                <a:solidFill>
                  <a:srgbClr val="F7F7F2"/>
                </a:solidFill>
                <a:latin typeface="Aptos Display" pitchFamily="34" charset="0"/>
                <a:ea typeface="Aptos Display" pitchFamily="34" charset="-122"/>
                <a:cs typeface="Aptos Display" pitchFamily="34" charset="-120"/>
              </a:rPr>
              <a:t>Key sources used</a:t>
            </a:r>
            <a:endParaRPr lang="en-US" sz="3800" dirty="0"/>
          </a:p>
        </p:txBody>
      </p:sp>
      <p:sp>
        <p:nvSpPr>
          <p:cNvPr id="3" name="Text 1"/>
          <p:cNvSpPr/>
          <p:nvPr/>
        </p:nvSpPr>
        <p:spPr>
          <a:xfrm>
            <a:off x="685800" y="1463040"/>
            <a:ext cx="10607040" cy="594360"/>
          </a:xfrm>
          <a:prstGeom prst="rect">
            <a:avLst/>
          </a:prstGeom>
          <a:noFill/>
          <a:ln/>
        </p:spPr>
        <p:txBody>
          <a:bodyPr wrap="square" lIns="0" tIns="0" rIns="0" bIns="0" rtlCol="0" anchor="ctr">
            <a:normAutofit/>
          </a:bodyPr>
          <a:lstStyle/>
          <a:p>
            <a:pPr marL="0" indent="0">
              <a:buNone/>
            </a:pPr>
            <a:r>
              <a:rPr lang="en-US" sz="1400" dirty="0">
                <a:solidFill>
                  <a:srgbClr val="D1D5DB"/>
                </a:solidFill>
              </a:rPr>
              <a:t>Add your house sources, cases, and jurisdiction-specific guidance as needed.</a:t>
            </a:r>
            <a:endParaRPr lang="en-US" sz="1400" dirty="0"/>
          </a:p>
        </p:txBody>
      </p:sp>
      <p:sp>
        <p:nvSpPr>
          <p:cNvPr id="4" name="Text 2"/>
          <p:cNvSpPr/>
          <p:nvPr/>
        </p:nvSpPr>
        <p:spPr>
          <a:xfrm>
            <a:off x="777240" y="2212848"/>
            <a:ext cx="10881360" cy="320040"/>
          </a:xfrm>
          <a:prstGeom prst="rect">
            <a:avLst/>
          </a:prstGeom>
          <a:noFill/>
          <a:ln/>
        </p:spPr>
        <p:txBody>
          <a:bodyPr wrap="square" lIns="0" tIns="0" rIns="0" bIns="0" rtlCol="0" anchor="ctr">
            <a:normAutofit/>
          </a:bodyPr>
          <a:lstStyle/>
          <a:p>
            <a:pPr marL="0" indent="0">
              <a:buNone/>
            </a:pPr>
            <a:r>
              <a:rPr lang="en-US" sz="1250" dirty="0">
                <a:solidFill>
                  <a:srgbClr val="E5E7EB"/>
                </a:solidFill>
              </a:rPr>
              <a:t>• International Labour Organization, Ensuring safety and health at work in a changing climate; Heat at work: Implications for safety and health, 2024.</a:t>
            </a:r>
            <a:endParaRPr lang="en-US" sz="1250" dirty="0"/>
          </a:p>
        </p:txBody>
      </p:sp>
      <p:sp>
        <p:nvSpPr>
          <p:cNvPr id="5" name="Text 3"/>
          <p:cNvSpPr/>
          <p:nvPr/>
        </p:nvSpPr>
        <p:spPr>
          <a:xfrm>
            <a:off x="777240" y="2633472"/>
            <a:ext cx="10881360" cy="320040"/>
          </a:xfrm>
          <a:prstGeom prst="rect">
            <a:avLst/>
          </a:prstGeom>
          <a:noFill/>
          <a:ln/>
        </p:spPr>
        <p:txBody>
          <a:bodyPr wrap="square" lIns="0" tIns="0" rIns="0" bIns="0" rtlCol="0" anchor="ctr">
            <a:normAutofit/>
          </a:bodyPr>
          <a:lstStyle/>
          <a:p>
            <a:pPr marL="0" indent="0">
              <a:buNone/>
            </a:pPr>
            <a:r>
              <a:rPr lang="en-US" sz="1250" dirty="0">
                <a:solidFill>
                  <a:srgbClr val="E5E7EB"/>
                </a:solidFill>
              </a:rPr>
              <a:t>• OSHA, Working in Outdoor and Indoor Heat Environments, Heat NEP CPL 03-00-024, April 10, 2026; OSHA heat rulemaking status page.</a:t>
            </a:r>
            <a:endParaRPr lang="en-US" sz="1250" dirty="0"/>
          </a:p>
        </p:txBody>
      </p:sp>
      <p:sp>
        <p:nvSpPr>
          <p:cNvPr id="6" name="Text 4"/>
          <p:cNvSpPr/>
          <p:nvPr/>
        </p:nvSpPr>
        <p:spPr>
          <a:xfrm>
            <a:off x="777240" y="3054096"/>
            <a:ext cx="10881360" cy="320040"/>
          </a:xfrm>
          <a:prstGeom prst="rect">
            <a:avLst/>
          </a:prstGeom>
          <a:noFill/>
          <a:ln/>
        </p:spPr>
        <p:txBody>
          <a:bodyPr wrap="square" lIns="0" tIns="0" rIns="0" bIns="0" rtlCol="0" anchor="ctr">
            <a:normAutofit/>
          </a:bodyPr>
          <a:lstStyle/>
          <a:p>
            <a:pPr marL="0" indent="0">
              <a:buNone/>
            </a:pPr>
            <a:r>
              <a:rPr lang="en-US" sz="1250" dirty="0">
                <a:solidFill>
                  <a:srgbClr val="E5E7EB"/>
                </a:solidFill>
              </a:rPr>
              <a:t>• National Safety Council, Injury Facts: Exposure to Environmental Heat and Work-related Fatigue.</a:t>
            </a:r>
            <a:endParaRPr lang="en-US" sz="1250" dirty="0"/>
          </a:p>
        </p:txBody>
      </p:sp>
      <p:sp>
        <p:nvSpPr>
          <p:cNvPr id="7" name="Text 5"/>
          <p:cNvSpPr/>
          <p:nvPr/>
        </p:nvSpPr>
        <p:spPr>
          <a:xfrm>
            <a:off x="777240" y="3474720"/>
            <a:ext cx="10881360" cy="320040"/>
          </a:xfrm>
          <a:prstGeom prst="rect">
            <a:avLst/>
          </a:prstGeom>
          <a:noFill/>
          <a:ln/>
        </p:spPr>
        <p:txBody>
          <a:bodyPr wrap="square" lIns="0" tIns="0" rIns="0" bIns="0" rtlCol="0" anchor="ctr">
            <a:normAutofit/>
          </a:bodyPr>
          <a:lstStyle/>
          <a:p>
            <a:pPr marL="0" indent="0">
              <a:buNone/>
            </a:pPr>
            <a:r>
              <a:rPr lang="en-US" sz="1250" dirty="0">
                <a:solidFill>
                  <a:srgbClr val="E5E7EB"/>
                </a:solidFill>
              </a:rPr>
              <a:t>• CDC/NIOSH, Working Hours and Fatigue: Meeting the Needs of American Workers and Employers, 2023.</a:t>
            </a:r>
            <a:endParaRPr lang="en-US" sz="1250" dirty="0"/>
          </a:p>
        </p:txBody>
      </p:sp>
      <p:sp>
        <p:nvSpPr>
          <p:cNvPr id="8" name="Text 6"/>
          <p:cNvSpPr/>
          <p:nvPr/>
        </p:nvSpPr>
        <p:spPr>
          <a:xfrm>
            <a:off x="777240" y="3895344"/>
            <a:ext cx="10881360" cy="320040"/>
          </a:xfrm>
          <a:prstGeom prst="rect">
            <a:avLst/>
          </a:prstGeom>
          <a:noFill/>
          <a:ln/>
        </p:spPr>
        <p:txBody>
          <a:bodyPr wrap="square" lIns="0" tIns="0" rIns="0" bIns="0" rtlCol="0" anchor="ctr">
            <a:normAutofit/>
          </a:bodyPr>
          <a:lstStyle/>
          <a:p>
            <a:pPr marL="0" indent="0">
              <a:buNone/>
            </a:pPr>
            <a:r>
              <a:rPr lang="en-US" sz="1250" dirty="0">
                <a:solidFill>
                  <a:srgbClr val="E5E7EB"/>
                </a:solidFill>
              </a:rPr>
              <a:t>• U.S. Department of Labor / OSHA, Guerrero Ag LLC heat illness fatality citation release, June 26, 2024.</a:t>
            </a:r>
            <a:endParaRPr lang="en-US" sz="1250" dirty="0"/>
          </a:p>
        </p:txBody>
      </p:sp>
      <p:sp>
        <p:nvSpPr>
          <p:cNvPr id="9" name="Text 7"/>
          <p:cNvSpPr/>
          <p:nvPr/>
        </p:nvSpPr>
        <p:spPr>
          <a:xfrm>
            <a:off x="777240" y="4315968"/>
            <a:ext cx="10881360" cy="320040"/>
          </a:xfrm>
          <a:prstGeom prst="rect">
            <a:avLst/>
          </a:prstGeom>
          <a:noFill/>
          <a:ln/>
        </p:spPr>
        <p:txBody>
          <a:bodyPr wrap="square" lIns="0" tIns="0" rIns="0" bIns="0" rtlCol="0" anchor="ctr">
            <a:normAutofit/>
          </a:bodyPr>
          <a:lstStyle/>
          <a:p>
            <a:pPr marL="0" indent="0">
              <a:buNone/>
            </a:pPr>
            <a:r>
              <a:rPr lang="en-US" sz="1250" dirty="0">
                <a:solidFill>
                  <a:srgbClr val="E5E7EB"/>
                </a:solidFill>
              </a:rPr>
              <a:t>• Science.gc.ca / Health Canada, Surviving the heat: impacts of the 2021 western heat dome in Canada.</a:t>
            </a:r>
            <a:endParaRPr lang="en-US" sz="1250" dirty="0"/>
          </a:p>
        </p:txBody>
      </p:sp>
      <p:sp>
        <p:nvSpPr>
          <p:cNvPr id="10" name="Text 8"/>
          <p:cNvSpPr/>
          <p:nvPr/>
        </p:nvSpPr>
        <p:spPr>
          <a:xfrm>
            <a:off x="777240" y="4736592"/>
            <a:ext cx="10881360" cy="320040"/>
          </a:xfrm>
          <a:prstGeom prst="rect">
            <a:avLst/>
          </a:prstGeom>
          <a:noFill/>
          <a:ln/>
        </p:spPr>
        <p:txBody>
          <a:bodyPr wrap="square" lIns="0" tIns="0" rIns="0" bIns="0" rtlCol="0" anchor="ctr">
            <a:normAutofit/>
          </a:bodyPr>
          <a:lstStyle/>
          <a:p>
            <a:pPr marL="0" indent="0">
              <a:buNone/>
            </a:pPr>
            <a:r>
              <a:rPr lang="en-US" sz="1250" dirty="0">
                <a:solidFill>
                  <a:srgbClr val="E5E7EB"/>
                </a:solidFill>
              </a:rPr>
              <a:t>• Employment and Social Development Canada, Thermal stress in the work place, 2026.</a:t>
            </a:r>
            <a:endParaRPr lang="en-US" sz="1250" dirty="0"/>
          </a:p>
        </p:txBody>
      </p:sp>
      <p:sp>
        <p:nvSpPr>
          <p:cNvPr id="11" name="Text 9"/>
          <p:cNvSpPr/>
          <p:nvPr/>
        </p:nvSpPr>
        <p:spPr>
          <a:xfrm>
            <a:off x="777240" y="5157216"/>
            <a:ext cx="10881360" cy="320040"/>
          </a:xfrm>
          <a:prstGeom prst="rect">
            <a:avLst/>
          </a:prstGeom>
          <a:noFill/>
          <a:ln/>
        </p:spPr>
        <p:txBody>
          <a:bodyPr wrap="square" lIns="0" tIns="0" rIns="0" bIns="0" rtlCol="0" anchor="ctr">
            <a:normAutofit/>
          </a:bodyPr>
          <a:lstStyle/>
          <a:p>
            <a:pPr marL="0" indent="0">
              <a:buNone/>
            </a:pPr>
            <a:r>
              <a:rPr lang="en-US" sz="1250" dirty="0">
                <a:solidFill>
                  <a:srgbClr val="E5E7EB"/>
                </a:solidFill>
              </a:rPr>
              <a:t>• WorkSafeBC, Heat stress resources and Human factors topic page.</a:t>
            </a:r>
            <a:endParaRPr lang="en-US" sz="1250" dirty="0"/>
          </a:p>
        </p:txBody>
      </p:sp>
      <p:sp>
        <p:nvSpPr>
          <p:cNvPr id="12" name="Text 10"/>
          <p:cNvSpPr/>
          <p:nvPr/>
        </p:nvSpPr>
        <p:spPr>
          <a:xfrm>
            <a:off x="777240" y="5577840"/>
            <a:ext cx="10881360" cy="320040"/>
          </a:xfrm>
          <a:prstGeom prst="rect">
            <a:avLst/>
          </a:prstGeom>
          <a:noFill/>
          <a:ln/>
        </p:spPr>
        <p:txBody>
          <a:bodyPr wrap="square" lIns="0" tIns="0" rIns="0" bIns="0" rtlCol="0" anchor="ctr">
            <a:normAutofit/>
          </a:bodyPr>
          <a:lstStyle/>
          <a:p>
            <a:pPr marL="0" indent="0">
              <a:buNone/>
            </a:pPr>
            <a:r>
              <a:rPr lang="en-US" sz="1250" dirty="0">
                <a:solidFill>
                  <a:srgbClr val="E5E7EB"/>
                </a:solidFill>
              </a:rPr>
              <a:t>• Cal/OSHA, Heat Illness Prevention Guidance and Resources, Indoor Heat Requirements.</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a_wide_aerial_rooftop_view_of_a_sprawling_cityscap_batch_7.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5000"/>
            </a:srgbClr>
          </a:solidFill>
          <a:ln w="12700">
            <a:solidFill>
              <a:srgbClr val="0B0F14">
                <a:alpha val="0"/>
              </a:srgbClr>
            </a:solidFill>
            <a:prstDash val="solid"/>
          </a:ln>
        </p:spPr>
        <p:txBody>
          <a:bodyPr/>
          <a:lstStyle/>
          <a:p>
            <a:endParaRPr lang="en-CA"/>
          </a:p>
        </p:txBody>
      </p:sp>
      <p:sp>
        <p:nvSpPr>
          <p:cNvPr id="4" name="Text 1"/>
          <p:cNvSpPr/>
          <p:nvPr/>
        </p:nvSpPr>
        <p:spPr>
          <a:xfrm>
            <a:off x="685800" y="594360"/>
            <a:ext cx="7406640" cy="1005840"/>
          </a:xfrm>
          <a:prstGeom prst="rect">
            <a:avLst/>
          </a:prstGeom>
          <a:noFill/>
          <a:ln/>
        </p:spPr>
        <p:txBody>
          <a:bodyPr wrap="square" lIns="0" tIns="0" rIns="0" bIns="0" rtlCol="0" anchor="ctr">
            <a:normAutofit/>
          </a:bodyPr>
          <a:lstStyle/>
          <a:p>
            <a:pPr marL="0" indent="0">
              <a:buNone/>
            </a:pPr>
            <a:r>
              <a:rPr lang="en-US" sz="4600" b="1" dirty="0">
                <a:solidFill>
                  <a:srgbClr val="F7F7F2"/>
                </a:solidFill>
                <a:latin typeface="Aptos Display" pitchFamily="34" charset="0"/>
                <a:ea typeface="Aptos Display" pitchFamily="34" charset="-122"/>
                <a:cs typeface="Aptos Display" pitchFamily="34" charset="-120"/>
              </a:rPr>
              <a:t>The world got hotter</a:t>
            </a:r>
            <a:endParaRPr lang="en-US" sz="4600" dirty="0"/>
          </a:p>
        </p:txBody>
      </p:sp>
      <p:sp>
        <p:nvSpPr>
          <p:cNvPr id="5" name="Text 2"/>
          <p:cNvSpPr/>
          <p:nvPr/>
        </p:nvSpPr>
        <p:spPr>
          <a:xfrm>
            <a:off x="685800" y="1645920"/>
            <a:ext cx="740664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Workplaces are absorbing the risk.</a:t>
            </a:r>
            <a:endParaRPr lang="en-US" sz="1800" dirty="0"/>
          </a:p>
        </p:txBody>
      </p:sp>
      <p:sp>
        <p:nvSpPr>
          <p:cNvPr id="6" name="Shape 3"/>
          <p:cNvSpPr/>
          <p:nvPr/>
        </p:nvSpPr>
        <p:spPr>
          <a:xfrm>
            <a:off x="621792" y="3520440"/>
            <a:ext cx="10927080" cy="1600200"/>
          </a:xfrm>
          <a:prstGeom prst="rect">
            <a:avLst/>
          </a:prstGeom>
          <a:solidFill>
            <a:srgbClr val="000000">
              <a:alpha val="82000"/>
            </a:srgbClr>
          </a:solidFill>
          <a:ln w="12700">
            <a:solidFill>
              <a:srgbClr val="000000">
                <a:alpha val="0"/>
              </a:srgbClr>
            </a:solidFill>
            <a:prstDash val="solid"/>
          </a:ln>
        </p:spPr>
        <p:txBody>
          <a:bodyPr/>
          <a:lstStyle/>
          <a:p>
            <a:endParaRPr lang="en-CA"/>
          </a:p>
        </p:txBody>
      </p:sp>
      <p:sp>
        <p:nvSpPr>
          <p:cNvPr id="7" name="Text 4"/>
          <p:cNvSpPr/>
          <p:nvPr/>
        </p:nvSpPr>
        <p:spPr>
          <a:xfrm>
            <a:off x="960120" y="3794760"/>
            <a:ext cx="2560320" cy="685800"/>
          </a:xfrm>
          <a:prstGeom prst="rect">
            <a:avLst/>
          </a:prstGeom>
          <a:noFill/>
          <a:ln/>
        </p:spPr>
        <p:txBody>
          <a:bodyPr wrap="square" lIns="0" tIns="0" rIns="0" bIns="0" rtlCol="0" anchor="ctr">
            <a:normAutofit/>
          </a:bodyPr>
          <a:lstStyle/>
          <a:p>
            <a:pPr marL="0" indent="0">
              <a:buNone/>
            </a:pPr>
            <a:r>
              <a:rPr lang="en-US" sz="3600" b="1" dirty="0">
                <a:solidFill>
                  <a:srgbClr val="F6A800"/>
                </a:solidFill>
                <a:latin typeface="Aptos Display" pitchFamily="34" charset="0"/>
                <a:ea typeface="Aptos Display" pitchFamily="34" charset="-122"/>
                <a:cs typeface="Aptos Display" pitchFamily="34" charset="-120"/>
              </a:rPr>
              <a:t>2.41B</a:t>
            </a:r>
            <a:endParaRPr lang="en-US" sz="3600" dirty="0"/>
          </a:p>
        </p:txBody>
      </p:sp>
      <p:sp>
        <p:nvSpPr>
          <p:cNvPr id="8" name="Text 5"/>
          <p:cNvSpPr/>
          <p:nvPr/>
        </p:nvSpPr>
        <p:spPr>
          <a:xfrm>
            <a:off x="960120" y="4480560"/>
            <a:ext cx="2834640" cy="475488"/>
          </a:xfrm>
          <a:prstGeom prst="rect">
            <a:avLst/>
          </a:prstGeom>
          <a:noFill/>
          <a:ln/>
        </p:spPr>
        <p:txBody>
          <a:bodyPr wrap="square" lIns="0" tIns="0" rIns="0" bIns="0" rtlCol="0" anchor="ctr">
            <a:normAutofit/>
          </a:bodyPr>
          <a:lstStyle/>
          <a:p>
            <a:pPr marL="0" indent="0">
              <a:buNone/>
            </a:pPr>
            <a:r>
              <a:rPr lang="en-US" sz="1300" dirty="0">
                <a:solidFill>
                  <a:srgbClr val="F7F7F2"/>
                </a:solidFill>
              </a:rPr>
              <a:t>workers exposed to excessive heat each year</a:t>
            </a:r>
            <a:endParaRPr lang="en-US" sz="1300" dirty="0"/>
          </a:p>
        </p:txBody>
      </p:sp>
      <p:sp>
        <p:nvSpPr>
          <p:cNvPr id="9" name="Text 6"/>
          <p:cNvSpPr/>
          <p:nvPr/>
        </p:nvSpPr>
        <p:spPr>
          <a:xfrm>
            <a:off x="4160520" y="3794760"/>
            <a:ext cx="2560320" cy="685800"/>
          </a:xfrm>
          <a:prstGeom prst="rect">
            <a:avLst/>
          </a:prstGeom>
          <a:noFill/>
          <a:ln/>
        </p:spPr>
        <p:txBody>
          <a:bodyPr wrap="square" lIns="0" tIns="0" rIns="0" bIns="0" rtlCol="0" anchor="ctr">
            <a:normAutofit/>
          </a:bodyPr>
          <a:lstStyle/>
          <a:p>
            <a:pPr marL="0" indent="0">
              <a:buNone/>
            </a:pPr>
            <a:r>
              <a:rPr lang="en-US" sz="3600" b="1" dirty="0">
                <a:solidFill>
                  <a:srgbClr val="FF6B2B"/>
                </a:solidFill>
                <a:latin typeface="Aptos Display" pitchFamily="34" charset="0"/>
                <a:ea typeface="Aptos Display" pitchFamily="34" charset="-122"/>
                <a:cs typeface="Aptos Display" pitchFamily="34" charset="-120"/>
              </a:rPr>
              <a:t>22.85M</a:t>
            </a:r>
            <a:endParaRPr lang="en-US" sz="3600" dirty="0"/>
          </a:p>
        </p:txBody>
      </p:sp>
      <p:sp>
        <p:nvSpPr>
          <p:cNvPr id="10" name="Text 7"/>
          <p:cNvSpPr/>
          <p:nvPr/>
        </p:nvSpPr>
        <p:spPr>
          <a:xfrm>
            <a:off x="4160520" y="4480560"/>
            <a:ext cx="2834640" cy="475488"/>
          </a:xfrm>
          <a:prstGeom prst="rect">
            <a:avLst/>
          </a:prstGeom>
          <a:noFill/>
          <a:ln/>
        </p:spPr>
        <p:txBody>
          <a:bodyPr wrap="square" lIns="0" tIns="0" rIns="0" bIns="0" rtlCol="0" anchor="ctr">
            <a:normAutofit/>
          </a:bodyPr>
          <a:lstStyle/>
          <a:p>
            <a:pPr marL="0" indent="0">
              <a:buNone/>
            </a:pPr>
            <a:r>
              <a:rPr lang="en-US" sz="1300" dirty="0">
                <a:solidFill>
                  <a:srgbClr val="F7F7F2"/>
                </a:solidFill>
              </a:rPr>
              <a:t>occupational injuries attributed to heat annually</a:t>
            </a:r>
            <a:endParaRPr lang="en-US" sz="1300" dirty="0"/>
          </a:p>
        </p:txBody>
      </p:sp>
      <p:sp>
        <p:nvSpPr>
          <p:cNvPr id="11" name="Text 8"/>
          <p:cNvSpPr/>
          <p:nvPr/>
        </p:nvSpPr>
        <p:spPr>
          <a:xfrm>
            <a:off x="7406640" y="3794760"/>
            <a:ext cx="2560320" cy="685800"/>
          </a:xfrm>
          <a:prstGeom prst="rect">
            <a:avLst/>
          </a:prstGeom>
          <a:noFill/>
          <a:ln/>
        </p:spPr>
        <p:txBody>
          <a:bodyPr wrap="square" lIns="0" tIns="0" rIns="0" bIns="0" rtlCol="0" anchor="ctr">
            <a:normAutofit/>
          </a:bodyPr>
          <a:lstStyle/>
          <a:p>
            <a:pPr marL="0" indent="0">
              <a:buNone/>
            </a:pPr>
            <a:r>
              <a:rPr lang="en-US" sz="3600" b="1" dirty="0">
                <a:solidFill>
                  <a:srgbClr val="D62828"/>
                </a:solidFill>
                <a:latin typeface="Aptos Display" pitchFamily="34" charset="0"/>
                <a:ea typeface="Aptos Display" pitchFamily="34" charset="-122"/>
                <a:cs typeface="Aptos Display" pitchFamily="34" charset="-120"/>
              </a:rPr>
              <a:t>18,970</a:t>
            </a:r>
            <a:endParaRPr lang="en-US" sz="3600" dirty="0"/>
          </a:p>
        </p:txBody>
      </p:sp>
      <p:sp>
        <p:nvSpPr>
          <p:cNvPr id="12" name="Text 9"/>
          <p:cNvSpPr/>
          <p:nvPr/>
        </p:nvSpPr>
        <p:spPr>
          <a:xfrm>
            <a:off x="7406640" y="4480560"/>
            <a:ext cx="2834640" cy="475488"/>
          </a:xfrm>
          <a:prstGeom prst="rect">
            <a:avLst/>
          </a:prstGeom>
          <a:noFill/>
          <a:ln/>
        </p:spPr>
        <p:txBody>
          <a:bodyPr wrap="square" lIns="0" tIns="0" rIns="0" bIns="0" rtlCol="0" anchor="ctr">
            <a:normAutofit/>
          </a:bodyPr>
          <a:lstStyle/>
          <a:p>
            <a:pPr marL="0" indent="0">
              <a:buNone/>
            </a:pPr>
            <a:r>
              <a:rPr lang="en-US" sz="1300" dirty="0">
                <a:solidFill>
                  <a:srgbClr val="F7F7F2"/>
                </a:solidFill>
              </a:rPr>
              <a:t>work-related deaths attributed to heat annually</a:t>
            </a:r>
            <a:endParaRPr lang="en-US" sz="1300" dirty="0"/>
          </a:p>
        </p:txBody>
      </p:sp>
      <p:sp>
        <p:nvSpPr>
          <p:cNvPr id="13" name="Text 10"/>
          <p:cNvSpPr/>
          <p:nvPr/>
        </p:nvSpPr>
        <p:spPr>
          <a:xfrm>
            <a:off x="685800" y="6464808"/>
            <a:ext cx="10789920" cy="182880"/>
          </a:xfrm>
          <a:prstGeom prst="rect">
            <a:avLst/>
          </a:prstGeom>
          <a:noFill/>
          <a:ln/>
        </p:spPr>
        <p:txBody>
          <a:bodyPr wrap="square" lIns="0" tIns="0" rIns="0" bIns="0" rtlCol="0" anchor="ctr">
            <a:normAutofit/>
          </a:bodyPr>
          <a:lstStyle/>
          <a:p>
            <a:pPr marL="0" indent="0">
              <a:buNone/>
            </a:pPr>
            <a:r>
              <a:rPr lang="en-US" sz="750" dirty="0">
                <a:solidFill>
                  <a:srgbClr val="AAB2BA"/>
                </a:solidFill>
              </a:rPr>
              <a:t>Source: ILO, Ensuring safety and health at work in a changing climate / Heat at work, 2024.</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wide_cinematic_construction_site_scene_under_a_batch_1.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4000"/>
            </a:srgbClr>
          </a:solidFill>
          <a:ln w="12700">
            <a:solidFill>
              <a:srgbClr val="0B0F14">
                <a:alpha val="0"/>
              </a:srgbClr>
            </a:solidFill>
            <a:prstDash val="solid"/>
          </a:ln>
        </p:spPr>
        <p:txBody>
          <a:bodyPr/>
          <a:lstStyle/>
          <a:p>
            <a:endParaRPr lang="en-CA"/>
          </a:p>
        </p:txBody>
      </p:sp>
      <p:sp>
        <p:nvSpPr>
          <p:cNvPr id="4" name="Text 1"/>
          <p:cNvSpPr/>
          <p:nvPr/>
        </p:nvSpPr>
        <p:spPr>
          <a:xfrm>
            <a:off x="685800" y="576072"/>
            <a:ext cx="7680960" cy="1005840"/>
          </a:xfrm>
          <a:prstGeom prst="rect">
            <a:avLst/>
          </a:prstGeom>
          <a:noFill/>
          <a:ln/>
        </p:spPr>
        <p:txBody>
          <a:bodyPr wrap="square" lIns="0" tIns="0" rIns="0" bIns="0" rtlCol="0" anchor="ctr">
            <a:normAutofit/>
          </a:bodyPr>
          <a:lstStyle/>
          <a:p>
            <a:pPr marL="0" indent="0">
              <a:buNone/>
            </a:pPr>
            <a:r>
              <a:rPr lang="en-US" sz="4600" b="1" dirty="0">
                <a:solidFill>
                  <a:srgbClr val="F7F7F2"/>
                </a:solidFill>
                <a:latin typeface="Aptos Display" pitchFamily="34" charset="0"/>
                <a:ea typeface="Aptos Display" pitchFamily="34" charset="-122"/>
                <a:cs typeface="Aptos Display" pitchFamily="34" charset="-120"/>
              </a:rPr>
              <a:t>North America is not exempt</a:t>
            </a:r>
            <a:endParaRPr lang="en-US" sz="4600" dirty="0"/>
          </a:p>
        </p:txBody>
      </p:sp>
      <p:sp>
        <p:nvSpPr>
          <p:cNvPr id="5" name="Shape 2"/>
          <p:cNvSpPr/>
          <p:nvPr/>
        </p:nvSpPr>
        <p:spPr>
          <a:xfrm>
            <a:off x="658368" y="1627632"/>
            <a:ext cx="3931920" cy="3520440"/>
          </a:xfrm>
          <a:prstGeom prst="rect">
            <a:avLst/>
          </a:prstGeom>
          <a:solidFill>
            <a:srgbClr val="000000">
              <a:alpha val="88000"/>
            </a:srgbClr>
          </a:solidFill>
          <a:ln w="12700">
            <a:solidFill>
              <a:srgbClr val="000000">
                <a:alpha val="0"/>
              </a:srgbClr>
            </a:solidFill>
            <a:prstDash val="solid"/>
          </a:ln>
        </p:spPr>
        <p:txBody>
          <a:bodyPr/>
          <a:lstStyle/>
          <a:p>
            <a:endParaRPr lang="en-CA"/>
          </a:p>
        </p:txBody>
      </p:sp>
      <p:sp>
        <p:nvSpPr>
          <p:cNvPr id="6" name="Text 3"/>
          <p:cNvSpPr/>
          <p:nvPr/>
        </p:nvSpPr>
        <p:spPr>
          <a:xfrm>
            <a:off x="868680" y="1847088"/>
            <a:ext cx="1188720" cy="438912"/>
          </a:xfrm>
          <a:prstGeom prst="rect">
            <a:avLst/>
          </a:prstGeom>
          <a:noFill/>
          <a:ln/>
        </p:spPr>
        <p:txBody>
          <a:bodyPr wrap="square" lIns="0" tIns="0" rIns="0" bIns="0" rtlCol="0" anchor="ctr"/>
          <a:lstStyle/>
          <a:p>
            <a:pPr marL="0" indent="0">
              <a:buNone/>
            </a:pPr>
            <a:r>
              <a:rPr lang="en-US" sz="3000" b="1" dirty="0">
                <a:solidFill>
                  <a:srgbClr val="F6A800"/>
                </a:solidFill>
              </a:rPr>
              <a:t>US</a:t>
            </a:r>
            <a:endParaRPr lang="en-US" sz="3000" dirty="0"/>
          </a:p>
        </p:txBody>
      </p:sp>
      <p:sp>
        <p:nvSpPr>
          <p:cNvPr id="7" name="Text 4"/>
          <p:cNvSpPr/>
          <p:nvPr/>
        </p:nvSpPr>
        <p:spPr>
          <a:xfrm>
            <a:off x="868680" y="2450592"/>
            <a:ext cx="960120" cy="731520"/>
          </a:xfrm>
          <a:prstGeom prst="rect">
            <a:avLst/>
          </a:prstGeom>
          <a:noFill/>
          <a:ln/>
        </p:spPr>
        <p:txBody>
          <a:bodyPr wrap="square" lIns="0" tIns="0" rIns="0" bIns="0" rtlCol="0" anchor="ctr"/>
          <a:lstStyle/>
          <a:p>
            <a:pPr marL="0" indent="0">
              <a:buNone/>
            </a:pPr>
            <a:r>
              <a:rPr lang="en-US" sz="4800" b="1" dirty="0">
                <a:solidFill>
                  <a:srgbClr val="F7F7F2"/>
                </a:solidFill>
              </a:rPr>
              <a:t>48</a:t>
            </a:r>
            <a:endParaRPr lang="en-US" sz="4800" dirty="0"/>
          </a:p>
        </p:txBody>
      </p:sp>
      <p:sp>
        <p:nvSpPr>
          <p:cNvPr id="8" name="Text 5"/>
          <p:cNvSpPr/>
          <p:nvPr/>
        </p:nvSpPr>
        <p:spPr>
          <a:xfrm>
            <a:off x="1965960" y="2651760"/>
            <a:ext cx="2423160" cy="402336"/>
          </a:xfrm>
          <a:prstGeom prst="rect">
            <a:avLst/>
          </a:prstGeom>
          <a:noFill/>
          <a:ln/>
        </p:spPr>
        <p:txBody>
          <a:bodyPr wrap="square" lIns="0" tIns="0" rIns="0" bIns="0" rtlCol="0" anchor="ctr">
            <a:normAutofit/>
          </a:bodyPr>
          <a:lstStyle/>
          <a:p>
            <a:pPr marL="0" indent="0">
              <a:buNone/>
            </a:pPr>
            <a:r>
              <a:rPr lang="en-US" sz="1600" dirty="0">
                <a:solidFill>
                  <a:srgbClr val="F7F7F2"/>
                </a:solidFill>
              </a:rPr>
              <a:t>work-related heat deaths in 2024</a:t>
            </a:r>
            <a:endParaRPr lang="en-US" sz="1600" dirty="0"/>
          </a:p>
        </p:txBody>
      </p:sp>
      <p:sp>
        <p:nvSpPr>
          <p:cNvPr id="9" name="Text 6"/>
          <p:cNvSpPr/>
          <p:nvPr/>
        </p:nvSpPr>
        <p:spPr>
          <a:xfrm>
            <a:off x="868680" y="3703320"/>
            <a:ext cx="1170432" cy="548640"/>
          </a:xfrm>
          <a:prstGeom prst="rect">
            <a:avLst/>
          </a:prstGeom>
          <a:noFill/>
          <a:ln/>
        </p:spPr>
        <p:txBody>
          <a:bodyPr wrap="square" lIns="0" tIns="0" rIns="0" bIns="0" rtlCol="0" anchor="ctr"/>
          <a:lstStyle/>
          <a:p>
            <a:pPr marL="0" indent="0">
              <a:buNone/>
            </a:pPr>
            <a:r>
              <a:rPr lang="en-US" sz="3400" b="1" dirty="0">
                <a:solidFill>
                  <a:srgbClr val="F7F7F2"/>
                </a:solidFill>
              </a:rPr>
              <a:t>7,100</a:t>
            </a:r>
            <a:endParaRPr lang="en-US" sz="3400" dirty="0"/>
          </a:p>
        </p:txBody>
      </p:sp>
      <p:sp>
        <p:nvSpPr>
          <p:cNvPr id="10" name="Text 7"/>
          <p:cNvSpPr/>
          <p:nvPr/>
        </p:nvSpPr>
        <p:spPr>
          <a:xfrm>
            <a:off x="2148840" y="3721608"/>
            <a:ext cx="2240280" cy="566928"/>
          </a:xfrm>
          <a:prstGeom prst="rect">
            <a:avLst/>
          </a:prstGeom>
          <a:noFill/>
          <a:ln/>
        </p:spPr>
        <p:txBody>
          <a:bodyPr wrap="square" lIns="0" tIns="0" rIns="0" bIns="0" rtlCol="0" anchor="ctr">
            <a:normAutofit/>
          </a:bodyPr>
          <a:lstStyle/>
          <a:p>
            <a:pPr marL="0" indent="0">
              <a:buNone/>
            </a:pPr>
            <a:r>
              <a:rPr lang="en-US" sz="1400" dirty="0">
                <a:solidFill>
                  <a:srgbClr val="F7F7F2"/>
                </a:solidFill>
              </a:rPr>
              <a:t>DART cases tied to environmental heat in 2023–2024</a:t>
            </a:r>
            <a:endParaRPr lang="en-US" sz="1400" dirty="0"/>
          </a:p>
        </p:txBody>
      </p:sp>
      <p:sp>
        <p:nvSpPr>
          <p:cNvPr id="11" name="Shape 8"/>
          <p:cNvSpPr/>
          <p:nvPr/>
        </p:nvSpPr>
        <p:spPr>
          <a:xfrm>
            <a:off x="7315200" y="1627632"/>
            <a:ext cx="4160520" cy="3520440"/>
          </a:xfrm>
          <a:prstGeom prst="rect">
            <a:avLst/>
          </a:prstGeom>
          <a:solidFill>
            <a:srgbClr val="000000">
              <a:alpha val="88000"/>
            </a:srgbClr>
          </a:solidFill>
          <a:ln w="12700">
            <a:solidFill>
              <a:srgbClr val="000000">
                <a:alpha val="0"/>
              </a:srgbClr>
            </a:solidFill>
            <a:prstDash val="solid"/>
          </a:ln>
        </p:spPr>
        <p:txBody>
          <a:bodyPr/>
          <a:lstStyle/>
          <a:p>
            <a:endParaRPr lang="en-CA"/>
          </a:p>
        </p:txBody>
      </p:sp>
      <p:sp>
        <p:nvSpPr>
          <p:cNvPr id="12" name="Text 9"/>
          <p:cNvSpPr/>
          <p:nvPr/>
        </p:nvSpPr>
        <p:spPr>
          <a:xfrm>
            <a:off x="7571232" y="1847088"/>
            <a:ext cx="2011680" cy="438912"/>
          </a:xfrm>
          <a:prstGeom prst="rect">
            <a:avLst/>
          </a:prstGeom>
          <a:noFill/>
          <a:ln/>
        </p:spPr>
        <p:txBody>
          <a:bodyPr wrap="square" lIns="0" tIns="0" rIns="0" bIns="0" rtlCol="0" anchor="ctr"/>
          <a:lstStyle/>
          <a:p>
            <a:pPr marL="0" indent="0">
              <a:buNone/>
            </a:pPr>
            <a:r>
              <a:rPr lang="en-US" sz="3000" b="1" dirty="0">
                <a:solidFill>
                  <a:srgbClr val="F6A800"/>
                </a:solidFill>
              </a:rPr>
              <a:t>Canada</a:t>
            </a:r>
            <a:endParaRPr lang="en-US" sz="3000" dirty="0"/>
          </a:p>
        </p:txBody>
      </p:sp>
      <p:sp>
        <p:nvSpPr>
          <p:cNvPr id="13" name="Text 10"/>
          <p:cNvSpPr/>
          <p:nvPr/>
        </p:nvSpPr>
        <p:spPr>
          <a:xfrm>
            <a:off x="7571232" y="2450592"/>
            <a:ext cx="1051560" cy="731520"/>
          </a:xfrm>
          <a:prstGeom prst="rect">
            <a:avLst/>
          </a:prstGeom>
          <a:noFill/>
          <a:ln/>
        </p:spPr>
        <p:txBody>
          <a:bodyPr wrap="square" lIns="0" tIns="0" rIns="0" bIns="0" rtlCol="0" anchor="ctr"/>
          <a:lstStyle/>
          <a:p>
            <a:pPr marL="0" indent="0">
              <a:buNone/>
            </a:pPr>
            <a:r>
              <a:rPr lang="en-US" sz="4800" b="1" dirty="0">
                <a:solidFill>
                  <a:srgbClr val="F7F7F2"/>
                </a:solidFill>
              </a:rPr>
              <a:t>619</a:t>
            </a:r>
            <a:endParaRPr lang="en-US" sz="4800" dirty="0"/>
          </a:p>
        </p:txBody>
      </p:sp>
      <p:sp>
        <p:nvSpPr>
          <p:cNvPr id="14" name="Text 11"/>
          <p:cNvSpPr/>
          <p:nvPr/>
        </p:nvSpPr>
        <p:spPr>
          <a:xfrm>
            <a:off x="9006840" y="2606040"/>
            <a:ext cx="2148840" cy="493776"/>
          </a:xfrm>
          <a:prstGeom prst="rect">
            <a:avLst/>
          </a:prstGeom>
          <a:noFill/>
          <a:ln/>
        </p:spPr>
        <p:txBody>
          <a:bodyPr wrap="square" lIns="0" tIns="0" rIns="0" bIns="0" rtlCol="0" anchor="ctr">
            <a:normAutofit/>
          </a:bodyPr>
          <a:lstStyle/>
          <a:p>
            <a:pPr marL="0" indent="0">
              <a:buNone/>
            </a:pPr>
            <a:r>
              <a:rPr lang="en-US" sz="1500" dirty="0">
                <a:solidFill>
                  <a:srgbClr val="F7F7F2"/>
                </a:solidFill>
              </a:rPr>
              <a:t>heat-related deaths during BC’s 2021 heat dome</a:t>
            </a:r>
            <a:endParaRPr lang="en-US" sz="1500" dirty="0"/>
          </a:p>
        </p:txBody>
      </p:sp>
      <p:sp>
        <p:nvSpPr>
          <p:cNvPr id="15" name="Text 12"/>
          <p:cNvSpPr/>
          <p:nvPr/>
        </p:nvSpPr>
        <p:spPr>
          <a:xfrm>
            <a:off x="7571232" y="3703320"/>
            <a:ext cx="1325880" cy="548640"/>
          </a:xfrm>
          <a:prstGeom prst="rect">
            <a:avLst/>
          </a:prstGeom>
          <a:noFill/>
          <a:ln/>
        </p:spPr>
        <p:txBody>
          <a:bodyPr wrap="square" lIns="0" tIns="0" rIns="0" bIns="0" rtlCol="0" anchor="ctr"/>
          <a:lstStyle/>
          <a:p>
            <a:pPr marL="0" indent="0">
              <a:buNone/>
            </a:pPr>
            <a:r>
              <a:rPr lang="en-US" sz="3400" b="1" dirty="0">
                <a:solidFill>
                  <a:srgbClr val="F7F7F2"/>
                </a:solidFill>
              </a:rPr>
              <a:t>49.6°C</a:t>
            </a:r>
            <a:endParaRPr lang="en-US" sz="3400" dirty="0"/>
          </a:p>
        </p:txBody>
      </p:sp>
      <p:sp>
        <p:nvSpPr>
          <p:cNvPr id="16" name="Text 13"/>
          <p:cNvSpPr/>
          <p:nvPr/>
        </p:nvSpPr>
        <p:spPr>
          <a:xfrm>
            <a:off x="9281160" y="3739896"/>
            <a:ext cx="1874520" cy="530352"/>
          </a:xfrm>
          <a:prstGeom prst="rect">
            <a:avLst/>
          </a:prstGeom>
          <a:noFill/>
          <a:ln/>
        </p:spPr>
        <p:txBody>
          <a:bodyPr wrap="square" lIns="0" tIns="0" rIns="0" bIns="0" rtlCol="0" anchor="ctr">
            <a:normAutofit/>
          </a:bodyPr>
          <a:lstStyle/>
          <a:p>
            <a:pPr marL="0" indent="0">
              <a:buNone/>
            </a:pPr>
            <a:r>
              <a:rPr lang="en-US" sz="1400" dirty="0">
                <a:solidFill>
                  <a:srgbClr val="F7F7F2"/>
                </a:solidFill>
              </a:rPr>
              <a:t>Canada’s all-time high, recorded in Lytton, BC</a:t>
            </a:r>
            <a:endParaRPr lang="en-US" sz="1400" dirty="0"/>
          </a:p>
        </p:txBody>
      </p:sp>
      <p:sp>
        <p:nvSpPr>
          <p:cNvPr id="17" name="Text 14"/>
          <p:cNvSpPr/>
          <p:nvPr/>
        </p:nvSpPr>
        <p:spPr>
          <a:xfrm>
            <a:off x="685800" y="6464808"/>
            <a:ext cx="10789920" cy="182880"/>
          </a:xfrm>
          <a:prstGeom prst="rect">
            <a:avLst/>
          </a:prstGeom>
          <a:noFill/>
          <a:ln/>
        </p:spPr>
        <p:txBody>
          <a:bodyPr wrap="square" lIns="0" tIns="0" rIns="0" bIns="0" rtlCol="0" anchor="ctr">
            <a:normAutofit/>
          </a:bodyPr>
          <a:lstStyle/>
          <a:p>
            <a:pPr marL="0" indent="0">
              <a:buNone/>
            </a:pPr>
            <a:r>
              <a:rPr lang="en-US" sz="750" dirty="0">
                <a:solidFill>
                  <a:srgbClr val="AAB2BA"/>
                </a:solidFill>
              </a:rPr>
              <a:t>Sources: NSC Injury Facts; Science.gc.ca / Health Canada summary of 2021 western heat dome.</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_realistic_high_resolution_photo_inside_a_large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7000"/>
            </a:srgbClr>
          </a:solidFill>
          <a:ln w="12700">
            <a:solidFill>
              <a:srgbClr val="0B0F14">
                <a:alpha val="0"/>
              </a:srgbClr>
            </a:solidFill>
            <a:prstDash val="solid"/>
          </a:ln>
        </p:spPr>
        <p:txBody>
          <a:bodyPr/>
          <a:lstStyle/>
          <a:p>
            <a:endParaRPr lang="en-CA"/>
          </a:p>
        </p:txBody>
      </p:sp>
      <p:sp>
        <p:nvSpPr>
          <p:cNvPr id="4" name="Text 1"/>
          <p:cNvSpPr/>
          <p:nvPr/>
        </p:nvSpPr>
        <p:spPr>
          <a:xfrm>
            <a:off x="685800" y="548640"/>
            <a:ext cx="7498080" cy="1005840"/>
          </a:xfrm>
          <a:prstGeom prst="rect">
            <a:avLst/>
          </a:prstGeom>
          <a:noFill/>
          <a:ln/>
        </p:spPr>
        <p:txBody>
          <a:bodyPr wrap="square" lIns="0" tIns="0" rIns="0" bIns="0" rtlCol="0" anchor="ctr">
            <a:normAutofit/>
          </a:bodyPr>
          <a:lstStyle/>
          <a:p>
            <a:pPr marL="0" indent="0">
              <a:buNone/>
            </a:pPr>
            <a:r>
              <a:rPr lang="en-US" sz="5200" b="1" dirty="0">
                <a:solidFill>
                  <a:srgbClr val="F7F7F2"/>
                </a:solidFill>
                <a:latin typeface="Aptos Display" pitchFamily="34" charset="0"/>
                <a:ea typeface="Aptos Display" pitchFamily="34" charset="-122"/>
                <a:cs typeface="Aptos Display" pitchFamily="34" charset="-120"/>
              </a:rPr>
              <a:t>Not just summer</a:t>
            </a:r>
            <a:endParaRPr lang="en-US" sz="5200" dirty="0"/>
          </a:p>
        </p:txBody>
      </p:sp>
      <p:sp>
        <p:nvSpPr>
          <p:cNvPr id="5" name="Text 2"/>
          <p:cNvSpPr/>
          <p:nvPr/>
        </p:nvSpPr>
        <p:spPr>
          <a:xfrm>
            <a:off x="685800" y="1600200"/>
            <a:ext cx="7498080" cy="594360"/>
          </a:xfrm>
          <a:prstGeom prst="rect">
            <a:avLst/>
          </a:prstGeom>
          <a:noFill/>
          <a:ln/>
        </p:spPr>
        <p:txBody>
          <a:bodyPr wrap="square" lIns="0" tIns="0" rIns="0" bIns="0" rtlCol="0" anchor="ctr">
            <a:normAutofit/>
          </a:bodyPr>
          <a:lstStyle/>
          <a:p>
            <a:pPr marL="0" indent="0">
              <a:buNone/>
            </a:pPr>
            <a:r>
              <a:rPr lang="en-US" sz="2400" dirty="0">
                <a:solidFill>
                  <a:srgbClr val="D1D5DB"/>
                </a:solidFill>
              </a:rPr>
              <a:t>Not just outside.</a:t>
            </a:r>
            <a:endParaRPr lang="en-US" sz="2400" dirty="0"/>
          </a:p>
        </p:txBody>
      </p:sp>
      <p:sp>
        <p:nvSpPr>
          <p:cNvPr id="6" name="Text 3"/>
          <p:cNvSpPr/>
          <p:nvPr/>
        </p:nvSpPr>
        <p:spPr>
          <a:xfrm>
            <a:off x="713232" y="5394960"/>
            <a:ext cx="8046720" cy="502920"/>
          </a:xfrm>
          <a:prstGeom prst="rect">
            <a:avLst/>
          </a:prstGeom>
          <a:noFill/>
          <a:ln/>
        </p:spPr>
        <p:txBody>
          <a:bodyPr wrap="square" lIns="0" tIns="0" rIns="0" bIns="0" rtlCol="0" anchor="ctr">
            <a:normAutofit/>
          </a:bodyPr>
          <a:lstStyle/>
          <a:p>
            <a:pPr marL="0" indent="0">
              <a:buNone/>
            </a:pPr>
            <a:r>
              <a:rPr lang="en-US" sz="2600" b="1" dirty="0">
                <a:solidFill>
                  <a:srgbClr val="F7F7F2"/>
                </a:solidFill>
              </a:rPr>
              <a:t>Heat can be indoor, seasonal, local, hidden.</a:t>
            </a:r>
            <a:endParaRPr lang="en-US" sz="2600" dirty="0"/>
          </a:p>
        </p:txBody>
      </p:sp>
      <p:sp>
        <p:nvSpPr>
          <p:cNvPr id="7" name="Text 4"/>
          <p:cNvSpPr/>
          <p:nvPr/>
        </p:nvSpPr>
        <p:spPr>
          <a:xfrm>
            <a:off x="685800" y="6464808"/>
            <a:ext cx="10789920" cy="182880"/>
          </a:xfrm>
          <a:prstGeom prst="rect">
            <a:avLst/>
          </a:prstGeom>
          <a:noFill/>
          <a:ln/>
        </p:spPr>
        <p:txBody>
          <a:bodyPr wrap="square" lIns="0" tIns="0" rIns="0" bIns="0" rtlCol="0" anchor="ctr">
            <a:normAutofit/>
          </a:bodyPr>
          <a:lstStyle/>
          <a:p>
            <a:pPr marL="0" indent="0">
              <a:buNone/>
            </a:pPr>
            <a:r>
              <a:rPr lang="en-US" sz="750" dirty="0">
                <a:solidFill>
                  <a:srgbClr val="AAB2BA"/>
                </a:solidFill>
              </a:rPr>
              <a:t>Source: OSHA, Working in Outdoor and Indoor Heat Environments, 2026.</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a_wide_cinematic_construction_site_scene_under_a_batch_1.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0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8229600" cy="1005840"/>
          </a:xfrm>
          <a:prstGeom prst="rect">
            <a:avLst/>
          </a:prstGeom>
          <a:noFill/>
          <a:ln/>
        </p:spPr>
        <p:txBody>
          <a:bodyPr wrap="square" lIns="0" tIns="0" rIns="0" bIns="0" rtlCol="0" anchor="ctr">
            <a:normAutofit/>
          </a:bodyPr>
          <a:lstStyle/>
          <a:p>
            <a:pPr marL="0" indent="0">
              <a:buNone/>
            </a:pPr>
            <a:r>
              <a:rPr lang="en-US" sz="4800" b="1" dirty="0">
                <a:solidFill>
                  <a:srgbClr val="F7F7F2"/>
                </a:solidFill>
                <a:latin typeface="Aptos Display" pitchFamily="34" charset="0"/>
                <a:ea typeface="Aptos Display" pitchFamily="34" charset="-122"/>
                <a:cs typeface="Aptos Display" pitchFamily="34" charset="-120"/>
              </a:rPr>
              <a:t>Water is not a program</a:t>
            </a:r>
            <a:endParaRPr lang="en-US" sz="4800" dirty="0"/>
          </a:p>
        </p:txBody>
      </p:sp>
      <p:sp>
        <p:nvSpPr>
          <p:cNvPr id="5" name="Text 2"/>
          <p:cNvSpPr/>
          <p:nvPr/>
        </p:nvSpPr>
        <p:spPr>
          <a:xfrm>
            <a:off x="685800" y="1618488"/>
            <a:ext cx="822960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It is one control in a system.</a:t>
            </a:r>
            <a:endParaRPr lang="en-US" sz="1800" dirty="0"/>
          </a:p>
        </p:txBody>
      </p:sp>
      <p:sp>
        <p:nvSpPr>
          <p:cNvPr id="6" name="Shape 3"/>
          <p:cNvSpPr/>
          <p:nvPr/>
        </p:nvSpPr>
        <p:spPr>
          <a:xfrm>
            <a:off x="868680" y="3977640"/>
            <a:ext cx="2240280" cy="914400"/>
          </a:xfrm>
          <a:prstGeom prst="roundRect">
            <a:avLst>
              <a:gd name="adj" fmla="val 8000"/>
            </a:avLst>
          </a:prstGeom>
          <a:solidFill>
            <a:srgbClr val="0B0F14">
              <a:alpha val="88000"/>
            </a:srgbClr>
          </a:solidFill>
          <a:ln w="12700">
            <a:solidFill>
              <a:srgbClr val="FFFFFF">
                <a:alpha val="25000"/>
              </a:srgbClr>
            </a:solidFill>
            <a:prstDash val="solid"/>
          </a:ln>
        </p:spPr>
        <p:txBody>
          <a:bodyPr/>
          <a:lstStyle/>
          <a:p>
            <a:endParaRPr lang="en-CA"/>
          </a:p>
        </p:txBody>
      </p:sp>
      <p:sp>
        <p:nvSpPr>
          <p:cNvPr id="7" name="Text 4"/>
          <p:cNvSpPr/>
          <p:nvPr/>
        </p:nvSpPr>
        <p:spPr>
          <a:xfrm>
            <a:off x="1005840" y="4133088"/>
            <a:ext cx="1965960" cy="256032"/>
          </a:xfrm>
          <a:prstGeom prst="rect">
            <a:avLst/>
          </a:prstGeom>
          <a:noFill/>
          <a:ln/>
        </p:spPr>
        <p:txBody>
          <a:bodyPr wrap="square" lIns="0" tIns="0" rIns="0" bIns="0" rtlCol="0" anchor="ctr">
            <a:normAutofit/>
          </a:bodyPr>
          <a:lstStyle/>
          <a:p>
            <a:pPr marL="0" indent="0">
              <a:buNone/>
            </a:pPr>
            <a:r>
              <a:rPr lang="en-US" sz="1800" b="1" dirty="0">
                <a:solidFill>
                  <a:srgbClr val="F6A800"/>
                </a:solidFill>
              </a:rPr>
              <a:t>Measure</a:t>
            </a:r>
            <a:endParaRPr lang="en-US" sz="1800" dirty="0"/>
          </a:p>
        </p:txBody>
      </p:sp>
      <p:sp>
        <p:nvSpPr>
          <p:cNvPr id="8" name="Text 5"/>
          <p:cNvSpPr/>
          <p:nvPr/>
        </p:nvSpPr>
        <p:spPr>
          <a:xfrm>
            <a:off x="1005840" y="4462272"/>
            <a:ext cx="1965960" cy="283464"/>
          </a:xfrm>
          <a:prstGeom prst="rect">
            <a:avLst/>
          </a:prstGeom>
          <a:noFill/>
          <a:ln/>
        </p:spPr>
        <p:txBody>
          <a:bodyPr wrap="square" lIns="0" tIns="0" rIns="0" bIns="0" rtlCol="0" anchor="ctr">
            <a:normAutofit/>
          </a:bodyPr>
          <a:lstStyle/>
          <a:p>
            <a:pPr marL="0" indent="0">
              <a:buNone/>
            </a:pPr>
            <a:r>
              <a:rPr lang="en-US" sz="1150" dirty="0">
                <a:solidFill>
                  <a:srgbClr val="F7F7F2"/>
                </a:solidFill>
              </a:rPr>
              <a:t>WBGT / humidex / task load</a:t>
            </a:r>
            <a:endParaRPr lang="en-US" sz="1150" dirty="0"/>
          </a:p>
        </p:txBody>
      </p:sp>
      <p:sp>
        <p:nvSpPr>
          <p:cNvPr id="9" name="Shape 6"/>
          <p:cNvSpPr/>
          <p:nvPr/>
        </p:nvSpPr>
        <p:spPr>
          <a:xfrm>
            <a:off x="3657600" y="3977640"/>
            <a:ext cx="2240280" cy="914400"/>
          </a:xfrm>
          <a:prstGeom prst="roundRect">
            <a:avLst>
              <a:gd name="adj" fmla="val 8000"/>
            </a:avLst>
          </a:prstGeom>
          <a:solidFill>
            <a:srgbClr val="0B0F14">
              <a:alpha val="88000"/>
            </a:srgbClr>
          </a:solidFill>
          <a:ln w="12700">
            <a:solidFill>
              <a:srgbClr val="FFFFFF">
                <a:alpha val="25000"/>
              </a:srgbClr>
            </a:solidFill>
            <a:prstDash val="solid"/>
          </a:ln>
        </p:spPr>
        <p:txBody>
          <a:bodyPr/>
          <a:lstStyle/>
          <a:p>
            <a:endParaRPr lang="en-CA"/>
          </a:p>
        </p:txBody>
      </p:sp>
      <p:sp>
        <p:nvSpPr>
          <p:cNvPr id="10" name="Text 7"/>
          <p:cNvSpPr/>
          <p:nvPr/>
        </p:nvSpPr>
        <p:spPr>
          <a:xfrm>
            <a:off x="3794760" y="4133088"/>
            <a:ext cx="1965960" cy="256032"/>
          </a:xfrm>
          <a:prstGeom prst="rect">
            <a:avLst/>
          </a:prstGeom>
          <a:noFill/>
          <a:ln/>
        </p:spPr>
        <p:txBody>
          <a:bodyPr wrap="square" lIns="0" tIns="0" rIns="0" bIns="0" rtlCol="0" anchor="ctr">
            <a:normAutofit/>
          </a:bodyPr>
          <a:lstStyle/>
          <a:p>
            <a:pPr marL="0" indent="0">
              <a:buNone/>
            </a:pPr>
            <a:r>
              <a:rPr lang="en-US" sz="1800" b="1" dirty="0">
                <a:solidFill>
                  <a:srgbClr val="F6A800"/>
                </a:solidFill>
              </a:rPr>
              <a:t>Modify</a:t>
            </a:r>
            <a:endParaRPr lang="en-US" sz="1800" dirty="0"/>
          </a:p>
        </p:txBody>
      </p:sp>
      <p:sp>
        <p:nvSpPr>
          <p:cNvPr id="11" name="Text 8"/>
          <p:cNvSpPr/>
          <p:nvPr/>
        </p:nvSpPr>
        <p:spPr>
          <a:xfrm>
            <a:off x="3794760" y="4462272"/>
            <a:ext cx="1965960" cy="283464"/>
          </a:xfrm>
          <a:prstGeom prst="rect">
            <a:avLst/>
          </a:prstGeom>
          <a:noFill/>
          <a:ln/>
        </p:spPr>
        <p:txBody>
          <a:bodyPr wrap="square" lIns="0" tIns="0" rIns="0" bIns="0" rtlCol="0" anchor="ctr">
            <a:normAutofit/>
          </a:bodyPr>
          <a:lstStyle/>
          <a:p>
            <a:pPr marL="0" indent="0">
              <a:buNone/>
            </a:pPr>
            <a:r>
              <a:rPr lang="en-US" sz="1150" dirty="0">
                <a:solidFill>
                  <a:srgbClr val="F7F7F2"/>
                </a:solidFill>
              </a:rPr>
              <a:t>pace, schedule, PPE, staffing</a:t>
            </a:r>
            <a:endParaRPr lang="en-US" sz="1150" dirty="0"/>
          </a:p>
        </p:txBody>
      </p:sp>
      <p:sp>
        <p:nvSpPr>
          <p:cNvPr id="12" name="Shape 9"/>
          <p:cNvSpPr/>
          <p:nvPr/>
        </p:nvSpPr>
        <p:spPr>
          <a:xfrm>
            <a:off x="6446520" y="3977640"/>
            <a:ext cx="2240280" cy="914400"/>
          </a:xfrm>
          <a:prstGeom prst="roundRect">
            <a:avLst>
              <a:gd name="adj" fmla="val 8000"/>
            </a:avLst>
          </a:prstGeom>
          <a:solidFill>
            <a:srgbClr val="0B0F14">
              <a:alpha val="88000"/>
            </a:srgbClr>
          </a:solidFill>
          <a:ln w="12700">
            <a:solidFill>
              <a:srgbClr val="FFFFFF">
                <a:alpha val="25000"/>
              </a:srgbClr>
            </a:solidFill>
            <a:prstDash val="solid"/>
          </a:ln>
        </p:spPr>
        <p:txBody>
          <a:bodyPr/>
          <a:lstStyle/>
          <a:p>
            <a:endParaRPr lang="en-CA"/>
          </a:p>
        </p:txBody>
      </p:sp>
      <p:sp>
        <p:nvSpPr>
          <p:cNvPr id="13" name="Text 10"/>
          <p:cNvSpPr/>
          <p:nvPr/>
        </p:nvSpPr>
        <p:spPr>
          <a:xfrm>
            <a:off x="6583680" y="4133088"/>
            <a:ext cx="1965960" cy="256032"/>
          </a:xfrm>
          <a:prstGeom prst="rect">
            <a:avLst/>
          </a:prstGeom>
          <a:noFill/>
          <a:ln/>
        </p:spPr>
        <p:txBody>
          <a:bodyPr wrap="square" lIns="0" tIns="0" rIns="0" bIns="0" rtlCol="0" anchor="ctr">
            <a:normAutofit/>
          </a:bodyPr>
          <a:lstStyle/>
          <a:p>
            <a:pPr marL="0" indent="0">
              <a:buNone/>
            </a:pPr>
            <a:r>
              <a:rPr lang="en-US" sz="1800" b="1" dirty="0">
                <a:solidFill>
                  <a:srgbClr val="F6A800"/>
                </a:solidFill>
              </a:rPr>
              <a:t>Monitor</a:t>
            </a:r>
            <a:endParaRPr lang="en-US" sz="1800" dirty="0"/>
          </a:p>
        </p:txBody>
      </p:sp>
      <p:sp>
        <p:nvSpPr>
          <p:cNvPr id="14" name="Text 11"/>
          <p:cNvSpPr/>
          <p:nvPr/>
        </p:nvSpPr>
        <p:spPr>
          <a:xfrm>
            <a:off x="6583680" y="4462272"/>
            <a:ext cx="1965960" cy="283464"/>
          </a:xfrm>
          <a:prstGeom prst="rect">
            <a:avLst/>
          </a:prstGeom>
          <a:noFill/>
          <a:ln/>
        </p:spPr>
        <p:txBody>
          <a:bodyPr wrap="square" lIns="0" tIns="0" rIns="0" bIns="0" rtlCol="0" anchor="ctr">
            <a:normAutofit/>
          </a:bodyPr>
          <a:lstStyle/>
          <a:p>
            <a:pPr marL="0" indent="0">
              <a:buNone/>
            </a:pPr>
            <a:r>
              <a:rPr lang="en-US" sz="1150" dirty="0">
                <a:solidFill>
                  <a:srgbClr val="F7F7F2"/>
                </a:solidFill>
              </a:rPr>
              <a:t>new workers, symptoms, recovery</a:t>
            </a:r>
            <a:endParaRPr lang="en-US" sz="1150" dirty="0"/>
          </a:p>
        </p:txBody>
      </p:sp>
      <p:sp>
        <p:nvSpPr>
          <p:cNvPr id="15" name="Shape 12"/>
          <p:cNvSpPr/>
          <p:nvPr/>
        </p:nvSpPr>
        <p:spPr>
          <a:xfrm>
            <a:off x="9235440" y="3977640"/>
            <a:ext cx="2240280" cy="914400"/>
          </a:xfrm>
          <a:prstGeom prst="roundRect">
            <a:avLst>
              <a:gd name="adj" fmla="val 8000"/>
            </a:avLst>
          </a:prstGeom>
          <a:solidFill>
            <a:srgbClr val="0B0F14">
              <a:alpha val="88000"/>
            </a:srgbClr>
          </a:solidFill>
          <a:ln w="12700">
            <a:solidFill>
              <a:srgbClr val="FFFFFF">
                <a:alpha val="25000"/>
              </a:srgbClr>
            </a:solidFill>
            <a:prstDash val="solid"/>
          </a:ln>
        </p:spPr>
        <p:txBody>
          <a:bodyPr/>
          <a:lstStyle/>
          <a:p>
            <a:endParaRPr lang="en-CA"/>
          </a:p>
        </p:txBody>
      </p:sp>
      <p:sp>
        <p:nvSpPr>
          <p:cNvPr id="16" name="Text 13"/>
          <p:cNvSpPr/>
          <p:nvPr/>
        </p:nvSpPr>
        <p:spPr>
          <a:xfrm>
            <a:off x="9372600" y="4133088"/>
            <a:ext cx="1965960" cy="256032"/>
          </a:xfrm>
          <a:prstGeom prst="rect">
            <a:avLst/>
          </a:prstGeom>
          <a:noFill/>
          <a:ln/>
        </p:spPr>
        <p:txBody>
          <a:bodyPr wrap="square" lIns="0" tIns="0" rIns="0" bIns="0" rtlCol="0" anchor="ctr">
            <a:normAutofit/>
          </a:bodyPr>
          <a:lstStyle/>
          <a:p>
            <a:pPr marL="0" indent="0">
              <a:buNone/>
            </a:pPr>
            <a:r>
              <a:rPr lang="en-US" sz="1800" b="1" dirty="0">
                <a:solidFill>
                  <a:srgbClr val="F6A800"/>
                </a:solidFill>
              </a:rPr>
              <a:t>Stop</a:t>
            </a:r>
            <a:endParaRPr lang="en-US" sz="1800" dirty="0"/>
          </a:p>
        </p:txBody>
      </p:sp>
      <p:sp>
        <p:nvSpPr>
          <p:cNvPr id="17" name="Text 14"/>
          <p:cNvSpPr/>
          <p:nvPr/>
        </p:nvSpPr>
        <p:spPr>
          <a:xfrm>
            <a:off x="9372600" y="4462272"/>
            <a:ext cx="1965960" cy="283464"/>
          </a:xfrm>
          <a:prstGeom prst="rect">
            <a:avLst/>
          </a:prstGeom>
          <a:noFill/>
          <a:ln/>
        </p:spPr>
        <p:txBody>
          <a:bodyPr wrap="square" lIns="0" tIns="0" rIns="0" bIns="0" rtlCol="0" anchor="ctr">
            <a:normAutofit/>
          </a:bodyPr>
          <a:lstStyle/>
          <a:p>
            <a:pPr marL="0" indent="0">
              <a:buNone/>
            </a:pPr>
            <a:r>
              <a:rPr lang="en-US" sz="1150" dirty="0">
                <a:solidFill>
                  <a:srgbClr val="F7F7F2"/>
                </a:solidFill>
              </a:rPr>
              <a:t>clear authority to pause work</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a_wide_outdoor_industrial_construction_scene_in_br_batch_10.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5000"/>
            </a:srgbClr>
          </a:solidFill>
          <a:ln w="12700">
            <a:solidFill>
              <a:srgbClr val="0B0F14">
                <a:alpha val="0"/>
              </a:srgbClr>
            </a:solidFill>
            <a:prstDash val="solid"/>
          </a:ln>
        </p:spPr>
        <p:txBody>
          <a:bodyPr/>
          <a:lstStyle/>
          <a:p>
            <a:endParaRPr lang="en-CA"/>
          </a:p>
        </p:txBody>
      </p:sp>
      <p:sp>
        <p:nvSpPr>
          <p:cNvPr id="4" name="Text 1"/>
          <p:cNvSpPr/>
          <p:nvPr/>
        </p:nvSpPr>
        <p:spPr>
          <a:xfrm>
            <a:off x="685800" y="548640"/>
            <a:ext cx="8778240" cy="1005840"/>
          </a:xfrm>
          <a:prstGeom prst="rect">
            <a:avLst/>
          </a:prstGeom>
          <a:noFill/>
          <a:ln/>
        </p:spPr>
        <p:txBody>
          <a:bodyPr wrap="square" lIns="0" tIns="0" rIns="0" bIns="0" rtlCol="0" anchor="ctr">
            <a:normAutofit/>
          </a:bodyPr>
          <a:lstStyle/>
          <a:p>
            <a:pPr marL="0" indent="0">
              <a:buNone/>
            </a:pPr>
            <a:r>
              <a:rPr lang="en-US" sz="4800" b="1" dirty="0">
                <a:solidFill>
                  <a:srgbClr val="F7F7F2"/>
                </a:solidFill>
                <a:latin typeface="Aptos Display" pitchFamily="34" charset="0"/>
                <a:ea typeface="Aptos Display" pitchFamily="34" charset="-122"/>
                <a:cs typeface="Aptos Display" pitchFamily="34" charset="-120"/>
              </a:rPr>
              <a:t>Heat steals capacity</a:t>
            </a:r>
            <a:endParaRPr lang="en-US" sz="4800" dirty="0"/>
          </a:p>
        </p:txBody>
      </p:sp>
      <p:sp>
        <p:nvSpPr>
          <p:cNvPr id="5" name="Text 2"/>
          <p:cNvSpPr/>
          <p:nvPr/>
        </p:nvSpPr>
        <p:spPr>
          <a:xfrm>
            <a:off x="685800" y="1600200"/>
            <a:ext cx="877824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First from the body. Then from the brain.</a:t>
            </a:r>
            <a:endParaRPr lang="en-US" sz="1800" dirty="0"/>
          </a:p>
        </p:txBody>
      </p:sp>
      <p:sp>
        <p:nvSpPr>
          <p:cNvPr id="6" name="Text 3"/>
          <p:cNvSpPr/>
          <p:nvPr/>
        </p:nvSpPr>
        <p:spPr>
          <a:xfrm>
            <a:off x="868680" y="3794760"/>
            <a:ext cx="3246120" cy="640080"/>
          </a:xfrm>
          <a:prstGeom prst="rect">
            <a:avLst/>
          </a:prstGeom>
          <a:noFill/>
          <a:ln/>
        </p:spPr>
        <p:txBody>
          <a:bodyPr wrap="square" lIns="0" tIns="0" rIns="0" bIns="0" rtlCol="0" anchor="ctr">
            <a:normAutofit/>
          </a:bodyPr>
          <a:lstStyle/>
          <a:p>
            <a:pPr marL="0" indent="0">
              <a:buNone/>
            </a:pPr>
            <a:r>
              <a:rPr lang="en-US" sz="3000" b="1" dirty="0">
                <a:solidFill>
                  <a:srgbClr val="F7F7F2"/>
                </a:solidFill>
              </a:rPr>
              <a:t>HOTTER BODY</a:t>
            </a:r>
            <a:endParaRPr lang="en-US" sz="3000" dirty="0"/>
          </a:p>
        </p:txBody>
      </p:sp>
      <p:sp>
        <p:nvSpPr>
          <p:cNvPr id="7" name="Text 4"/>
          <p:cNvSpPr/>
          <p:nvPr/>
        </p:nvSpPr>
        <p:spPr>
          <a:xfrm>
            <a:off x="868680" y="4507992"/>
            <a:ext cx="3246120" cy="384048"/>
          </a:xfrm>
          <a:prstGeom prst="rect">
            <a:avLst/>
          </a:prstGeom>
          <a:noFill/>
          <a:ln/>
        </p:spPr>
        <p:txBody>
          <a:bodyPr wrap="square" lIns="0" tIns="0" rIns="0" bIns="0" rtlCol="0" anchor="ctr">
            <a:normAutofit/>
          </a:bodyPr>
          <a:lstStyle/>
          <a:p>
            <a:pPr marL="0" indent="0">
              <a:buNone/>
            </a:pPr>
            <a:r>
              <a:rPr lang="en-US" sz="2100" b="1" dirty="0">
                <a:solidFill>
                  <a:srgbClr val="FF6B2B"/>
                </a:solidFill>
              </a:rPr>
              <a:t>slower thinking</a:t>
            </a:r>
            <a:endParaRPr lang="en-US" sz="2100" dirty="0"/>
          </a:p>
        </p:txBody>
      </p:sp>
      <p:sp>
        <p:nvSpPr>
          <p:cNvPr id="8" name="Text 5"/>
          <p:cNvSpPr/>
          <p:nvPr/>
        </p:nvSpPr>
        <p:spPr>
          <a:xfrm>
            <a:off x="4709160" y="3794760"/>
            <a:ext cx="3246120" cy="640080"/>
          </a:xfrm>
          <a:prstGeom prst="rect">
            <a:avLst/>
          </a:prstGeom>
          <a:noFill/>
          <a:ln/>
        </p:spPr>
        <p:txBody>
          <a:bodyPr wrap="square" lIns="0" tIns="0" rIns="0" bIns="0" rtlCol="0" anchor="ctr">
            <a:normAutofit/>
          </a:bodyPr>
          <a:lstStyle/>
          <a:p>
            <a:pPr marL="0" indent="0">
              <a:buNone/>
            </a:pPr>
            <a:r>
              <a:rPr lang="en-US" sz="3000" b="1" dirty="0">
                <a:solidFill>
                  <a:srgbClr val="F7F7F2"/>
                </a:solidFill>
              </a:rPr>
              <a:t>HEAVIER WORK</a:t>
            </a:r>
            <a:endParaRPr lang="en-US" sz="3000" dirty="0"/>
          </a:p>
        </p:txBody>
      </p:sp>
      <p:sp>
        <p:nvSpPr>
          <p:cNvPr id="9" name="Text 6"/>
          <p:cNvSpPr/>
          <p:nvPr/>
        </p:nvSpPr>
        <p:spPr>
          <a:xfrm>
            <a:off x="4709160" y="4507992"/>
            <a:ext cx="3246120" cy="384048"/>
          </a:xfrm>
          <a:prstGeom prst="rect">
            <a:avLst/>
          </a:prstGeom>
          <a:noFill/>
          <a:ln/>
        </p:spPr>
        <p:txBody>
          <a:bodyPr wrap="square" lIns="0" tIns="0" rIns="0" bIns="0" rtlCol="0" anchor="ctr">
            <a:normAutofit/>
          </a:bodyPr>
          <a:lstStyle/>
          <a:p>
            <a:pPr marL="0" indent="0">
              <a:buNone/>
            </a:pPr>
            <a:r>
              <a:rPr lang="en-US" sz="2100" b="1" dirty="0">
                <a:solidFill>
                  <a:srgbClr val="FF6B2B"/>
                </a:solidFill>
              </a:rPr>
              <a:t>higher strain</a:t>
            </a:r>
            <a:endParaRPr lang="en-US" sz="2100" dirty="0"/>
          </a:p>
        </p:txBody>
      </p:sp>
      <p:sp>
        <p:nvSpPr>
          <p:cNvPr id="10" name="Text 7"/>
          <p:cNvSpPr/>
          <p:nvPr/>
        </p:nvSpPr>
        <p:spPr>
          <a:xfrm>
            <a:off x="8549640" y="3794760"/>
            <a:ext cx="3246120" cy="640080"/>
          </a:xfrm>
          <a:prstGeom prst="rect">
            <a:avLst/>
          </a:prstGeom>
          <a:noFill/>
          <a:ln/>
        </p:spPr>
        <p:txBody>
          <a:bodyPr wrap="square" lIns="0" tIns="0" rIns="0" bIns="0" rtlCol="0" anchor="ctr">
            <a:normAutofit/>
          </a:bodyPr>
          <a:lstStyle/>
          <a:p>
            <a:pPr marL="0" indent="0">
              <a:buNone/>
            </a:pPr>
            <a:r>
              <a:rPr lang="en-US" sz="3000" b="1" dirty="0">
                <a:solidFill>
                  <a:srgbClr val="F7F7F2"/>
                </a:solidFill>
              </a:rPr>
              <a:t>MORE PPE</a:t>
            </a:r>
            <a:endParaRPr lang="en-US" sz="3000" dirty="0"/>
          </a:p>
        </p:txBody>
      </p:sp>
      <p:sp>
        <p:nvSpPr>
          <p:cNvPr id="11" name="Text 8"/>
          <p:cNvSpPr/>
          <p:nvPr/>
        </p:nvSpPr>
        <p:spPr>
          <a:xfrm>
            <a:off x="8549640" y="4507992"/>
            <a:ext cx="3246120" cy="384048"/>
          </a:xfrm>
          <a:prstGeom prst="rect">
            <a:avLst/>
          </a:prstGeom>
          <a:noFill/>
          <a:ln/>
        </p:spPr>
        <p:txBody>
          <a:bodyPr wrap="square" lIns="0" tIns="0" rIns="0" bIns="0" rtlCol="0" anchor="ctr">
            <a:normAutofit/>
          </a:bodyPr>
          <a:lstStyle/>
          <a:p>
            <a:pPr marL="0" indent="0">
              <a:buNone/>
            </a:pPr>
            <a:r>
              <a:rPr lang="en-US" sz="2100" b="1" dirty="0">
                <a:solidFill>
                  <a:srgbClr val="FF6B2B"/>
                </a:solidFill>
              </a:rPr>
              <a:t>less cooling</a:t>
            </a:r>
            <a:endParaRPr lang="en-US" sz="2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a_wide_outdoor_industrial_construction_oilfield_sc_batch_11.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75000"/>
            </a:srgbClr>
          </a:solidFill>
          <a:ln w="12700">
            <a:solidFill>
              <a:srgbClr val="0B0F14">
                <a:alpha val="0"/>
              </a:srgbClr>
            </a:solidFill>
            <a:prstDash val="solid"/>
          </a:ln>
        </p:spPr>
        <p:txBody>
          <a:bodyPr/>
          <a:lstStyle/>
          <a:p>
            <a:endParaRPr lang="en-CA"/>
          </a:p>
        </p:txBody>
      </p:sp>
      <p:sp>
        <p:nvSpPr>
          <p:cNvPr id="4" name="Text 1"/>
          <p:cNvSpPr/>
          <p:nvPr/>
        </p:nvSpPr>
        <p:spPr>
          <a:xfrm>
            <a:off x="685800" y="566928"/>
            <a:ext cx="8686800" cy="1005840"/>
          </a:xfrm>
          <a:prstGeom prst="rect">
            <a:avLst/>
          </a:prstGeom>
          <a:noFill/>
          <a:ln/>
        </p:spPr>
        <p:txBody>
          <a:bodyPr wrap="square" lIns="0" tIns="0" rIns="0" bIns="0" rtlCol="0" anchor="ctr">
            <a:normAutofit/>
          </a:bodyPr>
          <a:lstStyle/>
          <a:p>
            <a:pPr marL="0" indent="0">
              <a:buNone/>
            </a:pPr>
            <a:r>
              <a:rPr lang="en-US" sz="4600" b="1" dirty="0">
                <a:solidFill>
                  <a:srgbClr val="F7F7F2"/>
                </a:solidFill>
                <a:latin typeface="Aptos Display" pitchFamily="34" charset="0"/>
                <a:ea typeface="Aptos Display" pitchFamily="34" charset="-122"/>
                <a:cs typeface="Aptos Display" pitchFamily="34" charset="-120"/>
              </a:rPr>
              <a:t>Acclimatization is a control</a:t>
            </a:r>
            <a:endParaRPr lang="en-US" sz="4600" dirty="0"/>
          </a:p>
        </p:txBody>
      </p:sp>
      <p:sp>
        <p:nvSpPr>
          <p:cNvPr id="5" name="Text 2"/>
          <p:cNvSpPr/>
          <p:nvPr/>
        </p:nvSpPr>
        <p:spPr>
          <a:xfrm>
            <a:off x="685800" y="1618488"/>
            <a:ext cx="8686800" cy="594360"/>
          </a:xfrm>
          <a:prstGeom prst="rect">
            <a:avLst/>
          </a:prstGeom>
          <a:noFill/>
          <a:ln/>
        </p:spPr>
        <p:txBody>
          <a:bodyPr wrap="square" lIns="0" tIns="0" rIns="0" bIns="0" rtlCol="0" anchor="ctr">
            <a:normAutofit/>
          </a:bodyPr>
          <a:lstStyle/>
          <a:p>
            <a:pPr marL="0" indent="0">
              <a:buNone/>
            </a:pPr>
            <a:r>
              <a:rPr lang="en-US" sz="1900" dirty="0">
                <a:solidFill>
                  <a:srgbClr val="D1D5DB"/>
                </a:solidFill>
              </a:rPr>
              <a:t>New, returning, reassigned, or rushed workers need ramp-up.</a:t>
            </a:r>
            <a:endParaRPr lang="en-US" sz="1900" dirty="0"/>
          </a:p>
        </p:txBody>
      </p:sp>
      <p:sp>
        <p:nvSpPr>
          <p:cNvPr id="6" name="Text 3"/>
          <p:cNvSpPr/>
          <p:nvPr/>
        </p:nvSpPr>
        <p:spPr>
          <a:xfrm>
            <a:off x="777240" y="5257800"/>
            <a:ext cx="8595360" cy="457200"/>
          </a:xfrm>
          <a:prstGeom prst="rect">
            <a:avLst/>
          </a:prstGeom>
          <a:noFill/>
          <a:ln/>
        </p:spPr>
        <p:txBody>
          <a:bodyPr wrap="square" lIns="0" tIns="0" rIns="0" bIns="0" rtlCol="0" anchor="ctr">
            <a:normAutofit/>
          </a:bodyPr>
          <a:lstStyle/>
          <a:p>
            <a:pPr marL="0" indent="0">
              <a:buNone/>
            </a:pPr>
            <a:r>
              <a:rPr lang="en-US" sz="2700" b="1" dirty="0">
                <a:solidFill>
                  <a:srgbClr val="F7F7F2"/>
                </a:solidFill>
              </a:rPr>
              <a:t>The first hot days are not practice days.</a:t>
            </a:r>
            <a:endParaRPr lang="en-US" sz="2700" dirty="0"/>
          </a:p>
        </p:txBody>
      </p:sp>
      <p:sp>
        <p:nvSpPr>
          <p:cNvPr id="7" name="Text 4"/>
          <p:cNvSpPr/>
          <p:nvPr/>
        </p:nvSpPr>
        <p:spPr>
          <a:xfrm>
            <a:off x="685800" y="6464808"/>
            <a:ext cx="10789920" cy="182880"/>
          </a:xfrm>
          <a:prstGeom prst="rect">
            <a:avLst/>
          </a:prstGeom>
          <a:noFill/>
          <a:ln/>
        </p:spPr>
        <p:txBody>
          <a:bodyPr wrap="square" lIns="0" tIns="0" rIns="0" bIns="0" rtlCol="0" anchor="ctr">
            <a:normAutofit/>
          </a:bodyPr>
          <a:lstStyle/>
          <a:p>
            <a:pPr marL="0" indent="0">
              <a:buNone/>
            </a:pPr>
            <a:r>
              <a:rPr lang="en-US" sz="750" dirty="0">
                <a:solidFill>
                  <a:srgbClr val="AAB2BA"/>
                </a:solidFill>
              </a:rPr>
              <a:t>Source: OSHA Heat, Protecting New Workers / Acclimatization guidance.</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a_realistic_moody_indoor_scene_with_cinematic_lig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0F14">
              <a:alpha val="80000"/>
            </a:srgbClr>
          </a:solidFill>
          <a:ln w="12700">
            <a:solidFill>
              <a:srgbClr val="0B0F14">
                <a:alpha val="0"/>
              </a:srgbClr>
            </a:solidFill>
            <a:prstDash val="solid"/>
          </a:ln>
        </p:spPr>
        <p:txBody>
          <a:bodyPr/>
          <a:lstStyle/>
          <a:p>
            <a:endParaRPr lang="en-CA"/>
          </a:p>
        </p:txBody>
      </p:sp>
      <p:sp>
        <p:nvSpPr>
          <p:cNvPr id="4" name="Text 1"/>
          <p:cNvSpPr/>
          <p:nvPr/>
        </p:nvSpPr>
        <p:spPr>
          <a:xfrm>
            <a:off x="685800" y="530352"/>
            <a:ext cx="8412480" cy="1005840"/>
          </a:xfrm>
          <a:prstGeom prst="rect">
            <a:avLst/>
          </a:prstGeom>
          <a:noFill/>
          <a:ln/>
        </p:spPr>
        <p:txBody>
          <a:bodyPr wrap="square" lIns="0" tIns="0" rIns="0" bIns="0" rtlCol="0" anchor="ctr">
            <a:normAutofit/>
          </a:bodyPr>
          <a:lstStyle/>
          <a:p>
            <a:pPr marL="0" indent="0">
              <a:buNone/>
            </a:pPr>
            <a:r>
              <a:rPr lang="en-US" sz="4800" b="1" dirty="0">
                <a:solidFill>
                  <a:srgbClr val="F7F7F2"/>
                </a:solidFill>
                <a:latin typeface="Aptos Display" pitchFamily="34" charset="0"/>
                <a:ea typeface="Aptos Display" pitchFamily="34" charset="-122"/>
                <a:cs typeface="Aptos Display" pitchFamily="34" charset="-120"/>
              </a:rPr>
              <a:t>Fatigue is an exposure</a:t>
            </a:r>
            <a:endParaRPr lang="en-US" sz="4800" dirty="0"/>
          </a:p>
        </p:txBody>
      </p:sp>
      <p:sp>
        <p:nvSpPr>
          <p:cNvPr id="5" name="Text 2"/>
          <p:cNvSpPr/>
          <p:nvPr/>
        </p:nvSpPr>
        <p:spPr>
          <a:xfrm>
            <a:off x="685800" y="1581912"/>
            <a:ext cx="8412480" cy="594360"/>
          </a:xfrm>
          <a:prstGeom prst="rect">
            <a:avLst/>
          </a:prstGeom>
          <a:noFill/>
          <a:ln/>
        </p:spPr>
        <p:txBody>
          <a:bodyPr wrap="square" lIns="0" tIns="0" rIns="0" bIns="0" rtlCol="0" anchor="ctr">
            <a:normAutofit/>
          </a:bodyPr>
          <a:lstStyle/>
          <a:p>
            <a:pPr marL="0" indent="0">
              <a:buNone/>
            </a:pPr>
            <a:r>
              <a:rPr lang="en-US" sz="1800" dirty="0">
                <a:solidFill>
                  <a:srgbClr val="D1D5DB"/>
                </a:solidFill>
              </a:rPr>
              <a:t>It changes what people notice, remember, and risk.</a:t>
            </a:r>
            <a:endParaRPr lang="en-US" sz="1800" dirty="0"/>
          </a:p>
        </p:txBody>
      </p:sp>
      <p:sp>
        <p:nvSpPr>
          <p:cNvPr id="6" name="Shape 3"/>
          <p:cNvSpPr/>
          <p:nvPr/>
        </p:nvSpPr>
        <p:spPr>
          <a:xfrm>
            <a:off x="685800" y="3840480"/>
            <a:ext cx="8046720" cy="1371600"/>
          </a:xfrm>
          <a:prstGeom prst="rect">
            <a:avLst/>
          </a:prstGeom>
          <a:solidFill>
            <a:srgbClr val="000000">
              <a:alpha val="86000"/>
            </a:srgbClr>
          </a:solidFill>
          <a:ln w="12700">
            <a:solidFill>
              <a:srgbClr val="000000">
                <a:alpha val="0"/>
              </a:srgbClr>
            </a:solidFill>
            <a:prstDash val="solid"/>
          </a:ln>
        </p:spPr>
        <p:txBody>
          <a:bodyPr/>
          <a:lstStyle/>
          <a:p>
            <a:endParaRPr lang="en-CA"/>
          </a:p>
        </p:txBody>
      </p:sp>
      <p:sp>
        <p:nvSpPr>
          <p:cNvPr id="7" name="Text 4"/>
          <p:cNvSpPr/>
          <p:nvPr/>
        </p:nvSpPr>
        <p:spPr>
          <a:xfrm>
            <a:off x="960120" y="4050792"/>
            <a:ext cx="2560320" cy="685800"/>
          </a:xfrm>
          <a:prstGeom prst="rect">
            <a:avLst/>
          </a:prstGeom>
          <a:noFill/>
          <a:ln/>
        </p:spPr>
        <p:txBody>
          <a:bodyPr wrap="square" lIns="0" tIns="0" rIns="0" bIns="0" rtlCol="0" anchor="ctr">
            <a:normAutofit/>
          </a:bodyPr>
          <a:lstStyle/>
          <a:p>
            <a:pPr marL="0" indent="0">
              <a:buNone/>
            </a:pPr>
            <a:r>
              <a:rPr lang="en-US" sz="3600" b="1" dirty="0">
                <a:solidFill>
                  <a:srgbClr val="F6A800"/>
                </a:solidFill>
                <a:latin typeface="Aptos Display" pitchFamily="34" charset="0"/>
                <a:ea typeface="Aptos Display" pitchFamily="34" charset="-122"/>
                <a:cs typeface="Aptos Display" pitchFamily="34" charset="-120"/>
              </a:rPr>
              <a:t>97%</a:t>
            </a:r>
            <a:endParaRPr lang="en-US" sz="3600" dirty="0"/>
          </a:p>
        </p:txBody>
      </p:sp>
      <p:sp>
        <p:nvSpPr>
          <p:cNvPr id="8" name="Text 5"/>
          <p:cNvSpPr/>
          <p:nvPr/>
        </p:nvSpPr>
        <p:spPr>
          <a:xfrm>
            <a:off x="960120" y="4736592"/>
            <a:ext cx="2834640" cy="475488"/>
          </a:xfrm>
          <a:prstGeom prst="rect">
            <a:avLst/>
          </a:prstGeom>
          <a:noFill/>
          <a:ln/>
        </p:spPr>
        <p:txBody>
          <a:bodyPr wrap="square" lIns="0" tIns="0" rIns="0" bIns="0" rtlCol="0" anchor="ctr">
            <a:normAutofit/>
          </a:bodyPr>
          <a:lstStyle/>
          <a:p>
            <a:pPr marL="0" indent="0">
              <a:buNone/>
            </a:pPr>
            <a:r>
              <a:rPr lang="en-US" sz="1300" dirty="0">
                <a:solidFill>
                  <a:srgbClr val="F7F7F2"/>
                </a:solidFill>
              </a:rPr>
              <a:t>of workers have at least one fatigue risk factor</a:t>
            </a:r>
            <a:endParaRPr lang="en-US" sz="1300" dirty="0"/>
          </a:p>
        </p:txBody>
      </p:sp>
      <p:sp>
        <p:nvSpPr>
          <p:cNvPr id="9" name="Text 6"/>
          <p:cNvSpPr/>
          <p:nvPr/>
        </p:nvSpPr>
        <p:spPr>
          <a:xfrm>
            <a:off x="4892040" y="4037584"/>
            <a:ext cx="2560320" cy="685800"/>
          </a:xfrm>
          <a:prstGeom prst="rect">
            <a:avLst/>
          </a:prstGeom>
          <a:noFill/>
          <a:ln/>
        </p:spPr>
        <p:txBody>
          <a:bodyPr wrap="square" lIns="0" tIns="0" rIns="0" bIns="0" rtlCol="0" anchor="ctr">
            <a:normAutofit/>
          </a:bodyPr>
          <a:lstStyle/>
          <a:p>
            <a:pPr marL="0" indent="0">
              <a:buNone/>
            </a:pPr>
            <a:r>
              <a:rPr lang="en-US" sz="3600" b="1" dirty="0">
                <a:solidFill>
                  <a:srgbClr val="FF6B2B"/>
                </a:solidFill>
                <a:latin typeface="Aptos Display" pitchFamily="34" charset="0"/>
                <a:ea typeface="Aptos Display" pitchFamily="34" charset="-122"/>
                <a:cs typeface="Aptos Display" pitchFamily="34" charset="-120"/>
              </a:rPr>
              <a:t>80%+</a:t>
            </a:r>
            <a:endParaRPr lang="en-US" sz="3600" dirty="0"/>
          </a:p>
        </p:txBody>
      </p:sp>
      <p:sp>
        <p:nvSpPr>
          <p:cNvPr id="10" name="Text 7"/>
          <p:cNvSpPr/>
          <p:nvPr/>
        </p:nvSpPr>
        <p:spPr>
          <a:xfrm>
            <a:off x="4892040" y="4636516"/>
            <a:ext cx="2834640" cy="475488"/>
          </a:xfrm>
          <a:prstGeom prst="rect">
            <a:avLst/>
          </a:prstGeom>
          <a:noFill/>
          <a:ln/>
        </p:spPr>
        <p:txBody>
          <a:bodyPr wrap="square" lIns="0" tIns="0" rIns="0" bIns="0" rtlCol="0" anchor="ctr">
            <a:normAutofit/>
          </a:bodyPr>
          <a:lstStyle/>
          <a:p>
            <a:pPr marL="0" indent="0">
              <a:buNone/>
            </a:pPr>
            <a:r>
              <a:rPr lang="en-US" sz="1300" dirty="0">
                <a:solidFill>
                  <a:srgbClr val="F7F7F2"/>
                </a:solidFill>
              </a:rPr>
              <a:t>have two or more risk factors</a:t>
            </a:r>
            <a:endParaRPr lang="en-US" sz="1300" dirty="0"/>
          </a:p>
        </p:txBody>
      </p:sp>
      <p:sp>
        <p:nvSpPr>
          <p:cNvPr id="11" name="Text 8"/>
          <p:cNvSpPr/>
          <p:nvPr/>
        </p:nvSpPr>
        <p:spPr>
          <a:xfrm>
            <a:off x="685800" y="6464808"/>
            <a:ext cx="10789920" cy="182880"/>
          </a:xfrm>
          <a:prstGeom prst="rect">
            <a:avLst/>
          </a:prstGeom>
          <a:noFill/>
          <a:ln/>
        </p:spPr>
        <p:txBody>
          <a:bodyPr wrap="square" lIns="0" tIns="0" rIns="0" bIns="0" rtlCol="0" anchor="ctr">
            <a:normAutofit/>
          </a:bodyPr>
          <a:lstStyle/>
          <a:p>
            <a:pPr marL="0" indent="0">
              <a:buNone/>
            </a:pPr>
            <a:r>
              <a:rPr lang="en-US" sz="750" dirty="0">
                <a:solidFill>
                  <a:srgbClr val="AAB2BA"/>
                </a:solidFill>
              </a:rPr>
              <a:t>Source: National Safety Council Fatigue Reports.</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9FED235520F8499CD7F01692F2DAD0" ma:contentTypeVersion="14" ma:contentTypeDescription="Create a new document." ma:contentTypeScope="" ma:versionID="adb73ef7bb5cb77ec68b26c5c6145d93">
  <xsd:schema xmlns:xsd="http://www.w3.org/2001/XMLSchema" xmlns:xs="http://www.w3.org/2001/XMLSchema" xmlns:p="http://schemas.microsoft.com/office/2006/metadata/properties" xmlns:ns2="14a581da-4f73-440e-bb62-bc9d002397b9" xmlns:ns3="cc68520a-3195-40a4-af9e-4a6f3d475ad6" targetNamespace="http://schemas.microsoft.com/office/2006/metadata/properties" ma:root="true" ma:fieldsID="2b9447418155b68018e8f6eaa44c6c73" ns2:_="" ns3:_="">
    <xsd:import namespace="14a581da-4f73-440e-bb62-bc9d002397b9"/>
    <xsd:import namespace="cc68520a-3195-40a4-af9e-4a6f3d475ad6"/>
    <xsd:element name="properties">
      <xsd:complexType>
        <xsd:sequence>
          <xsd:element name="documentManagement">
            <xsd:complexType>
              <xsd:all>
                <xsd:element ref="ns2:MediaServiceMetadata" minOccurs="0"/>
                <xsd:element ref="ns2:MediaServiceFastMetadata"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a581da-4f73-440e-bb62-bc9d002397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296a4bf-db58-421b-ac11-726e2c438c5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68520a-3195-40a4-af9e-4a6f3d475ad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0fab074-c391-4a3b-acef-63f5abeddc7d}" ma:internalName="TaxCatchAll" ma:showField="CatchAllData" ma:web="cc68520a-3195-40a4-af9e-4a6f3d475a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c68520a-3195-40a4-af9e-4a6f3d475ad6" xsi:nil="true"/>
    <lcf76f155ced4ddcb4097134ff3c332f xmlns="14a581da-4f73-440e-bb62-bc9d002397b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0764E82-A37B-4EF4-92AA-8059398CFAEF}"/>
</file>

<file path=customXml/itemProps2.xml><?xml version="1.0" encoding="utf-8"?>
<ds:datastoreItem xmlns:ds="http://schemas.openxmlformats.org/officeDocument/2006/customXml" ds:itemID="{78F7115B-70B1-49C4-AE7A-F38EB5C9EBA5}"/>
</file>

<file path=customXml/itemProps3.xml><?xml version="1.0" encoding="utf-8"?>
<ds:datastoreItem xmlns:ds="http://schemas.openxmlformats.org/officeDocument/2006/customXml" ds:itemID="{D3DA3657-F54B-4ED6-B5A5-8DC36F7D04C1}"/>
</file>

<file path=docProps/app.xml><?xml version="1.0" encoding="utf-8"?>
<Properties xmlns="http://schemas.openxmlformats.org/officeDocument/2006/extended-properties" xmlns:vt="http://schemas.openxmlformats.org/officeDocument/2006/docPropsVTypes">
  <TotalTime>61</TotalTime>
  <Words>3529</Words>
  <Application>Microsoft Office PowerPoint</Application>
  <PresentationFormat>Widescreen</PresentationFormat>
  <Paragraphs>182</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Bongarde / SafetyNow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Workers for Heat, Fatigue, and Real-World Human Factors</dc:title>
  <dc:subject>Training Workers for Heat, Fatigue, and Human Factors</dc:subject>
  <dc:creator>OpenAI</dc:creator>
  <cp:lastModifiedBy>Rick Tobin</cp:lastModifiedBy>
  <cp:revision>2</cp:revision>
  <dcterms:created xsi:type="dcterms:W3CDTF">2026-07-13T18:28:22Z</dcterms:created>
  <dcterms:modified xsi:type="dcterms:W3CDTF">2026-07-13T19:43:02Z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0x010100E99FED235520F8499CD7F01692F2DAD0</vt:lpwstr>
  </property>
</Properties>
</file>