
<file path=[Content_Types].xml><?xml version="1.0" encoding="utf-8"?>
<Types xmlns="http://schemas.openxmlformats.org/package/2006/content-types">
  <Default Extension="bin" ContentType="audio/unknown"/>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23" r:id="rId9"/>
    <p:sldId id="619" r:id="rId10"/>
    <p:sldId id="616" r:id="rId11"/>
    <p:sldId id="618"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5" autoAdjust="0"/>
    <p:restoredTop sz="41720" autoAdjust="0"/>
  </p:normalViewPr>
  <p:slideViewPr>
    <p:cSldViewPr>
      <p:cViewPr varScale="1">
        <p:scale>
          <a:sx n="25" d="100"/>
          <a:sy n="25" d="100"/>
        </p:scale>
        <p:origin x="2298" y="36"/>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27.04.2018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Protecting Against Fall Hazards in Construction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Workplace falls cause a significant number of lost workdays, injury, suffering and even death.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Canada, an average of 100 workers suffer fall injuries each day, leading to 60 deaths and over 40,000 work days lost each year.  In the US, falls are consistently at or near the top of causes of worker deaths in the construction industry.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kern="1200" dirty="0">
                <a:solidFill>
                  <a:schemeClr val="tx1"/>
                </a:solidFill>
                <a:effectLst/>
                <a:latin typeface="+mn-lt"/>
                <a:ea typeface="+mn-ea"/>
                <a:cs typeface="+mn-cs"/>
              </a:rPr>
              <a:t>A “vertical fall” is typically something that occurs between two different levels (i.e. falling from a roof to the ground) compared to a “horizontal fall” which occurs on the level upon which a person is standing or moving (i.e. running and tripping). Vertical falls cause most of the significant injuries and fatalities. Falling only a relatively short distance can lead to significant, long-term illness, disability or death. The way a person lands, or the surface they land on, can be the difference between walking away uninjured or permanent paralysis.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construction sites, hazards include: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Sloping, slippery roof. </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Overreaching to carry out work.</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Uncovered floor or wall openings. </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Falling from, or onto machinery. </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Falling into deep water - physical injury hitting the water, drowning.</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Being inadequately trained to use specialized fall prevention equipment. </a:t>
            </a:r>
            <a:endParaRPr lang="en-US" u="none" strike="noStrike" dirty="0">
              <a:effectLst/>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2703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marL="228600" indent="-228600">
              <a:buFont typeface="+mj-lt"/>
              <a:buAutoNum type="arabicPeriod"/>
            </a:pPr>
            <a:r>
              <a:rPr lang="en-US" sz="1200" kern="1200" dirty="0">
                <a:solidFill>
                  <a:schemeClr val="tx1"/>
                </a:solidFill>
                <a:effectLst/>
                <a:latin typeface="+mn-lt"/>
                <a:ea typeface="+mn-ea"/>
                <a:cs typeface="+mn-cs"/>
              </a:rPr>
              <a:t>Know the safety regulations about when fall protection is required, based on:</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 How high up you will be working - typically 3 meters/6 feet (or higher);</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surface or platform you are working on (e.g., vehicles, scaffolds, sloped roofs);</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What you are at risk of falling through, on or into (e.g., machinery, hard surfaces, water).</a:t>
            </a:r>
            <a:endParaRPr lang="en-US" u="none" strike="noStrike" dirty="0">
              <a:effectLst/>
            </a:endParaRPr>
          </a:p>
          <a:p>
            <a:pPr marL="228600" indent="-228600">
              <a:buFont typeface="+mj-lt"/>
              <a:buAutoNum type="arabicPeriod" startAt="2"/>
            </a:pPr>
            <a:r>
              <a:rPr lang="en-US" sz="1200" kern="1200" dirty="0">
                <a:solidFill>
                  <a:schemeClr val="tx1"/>
                </a:solidFill>
                <a:effectLst/>
                <a:latin typeface="+mn-lt"/>
                <a:ea typeface="+mn-ea"/>
                <a:cs typeface="+mn-cs"/>
              </a:rPr>
              <a:t>Check if a site-specific fall protection plan is required and in place. </a:t>
            </a:r>
          </a:p>
          <a:p>
            <a:pPr lvl="0"/>
            <a:r>
              <a:rPr lang="en-US" sz="1200" u="none" strike="noStrike" kern="1200" dirty="0">
                <a:solidFill>
                  <a:schemeClr val="tx1"/>
                </a:solidFill>
                <a:effectLst/>
                <a:latin typeface="+mn-lt"/>
                <a:ea typeface="+mn-ea"/>
                <a:cs typeface="+mn-cs"/>
              </a:rPr>
              <a:t>If there is a plan, know it and follow it. </a:t>
            </a:r>
            <a:endParaRPr lang="en-US" u="none" strike="noStrike" dirty="0">
              <a:effectLst/>
            </a:endParaRP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3"/>
            </a:pPr>
            <a:r>
              <a:rPr lang="en-US" sz="1200" kern="1200" dirty="0">
                <a:solidFill>
                  <a:schemeClr val="tx1"/>
                </a:solidFill>
                <a:effectLst/>
                <a:latin typeface="+mn-lt"/>
                <a:ea typeface="+mn-ea"/>
                <a:cs typeface="+mn-cs"/>
              </a:rPr>
              <a:t>Notice physical barriers:</a:t>
            </a: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Guardrails - strict guidelines are in place including the minimum heights, gap between rails and materials used. </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Protective coverings over openings.</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Safety nets.</a:t>
            </a:r>
            <a:endParaRPr lang="en-US" u="none" strike="noStrike" dirty="0">
              <a:effectLst/>
            </a:endParaRPr>
          </a:p>
          <a:p>
            <a:pPr marL="228600" indent="-228600">
              <a:buFont typeface="+mj-lt"/>
              <a:buAutoNum type="arabicPeriod" startAt="4"/>
            </a:pPr>
            <a:r>
              <a:rPr lang="en-US" sz="1200" kern="1200" dirty="0">
                <a:solidFill>
                  <a:schemeClr val="tx1"/>
                </a:solidFill>
                <a:effectLst/>
                <a:latin typeface="+mn-lt"/>
                <a:ea typeface="+mn-ea"/>
                <a:cs typeface="+mn-cs"/>
              </a:rPr>
              <a:t>Take notice of warning signs.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Use appropriate active fall protection systems correctly.</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The fall restraint system is the preferred system as they prevent falling.</a:t>
            </a:r>
            <a:endParaRPr lang="en-US" u="none" strike="noStrike" dirty="0">
              <a:effectLst/>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Fall arrest systems:</a:t>
            </a:r>
            <a:endParaRPr lang="en-US" u="none" strike="noStrike" dirty="0">
              <a:effectLst/>
            </a:endParaRP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Limit the distance of the fall.</a:t>
            </a:r>
            <a:endParaRPr lang="en-US" u="none" strike="noStrike" dirty="0">
              <a:effectLst/>
            </a:endParaRP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Risk of injury from system when worker comes to an abrupt stop.</a:t>
            </a:r>
            <a:endParaRPr lang="en-US" u="none" strike="noStrike" dirty="0">
              <a:effectLst/>
            </a:endParaRP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Risk of suspension trauma after the fall.</a:t>
            </a:r>
            <a:endParaRPr lang="en-US" u="none" strike="noStrike" dirty="0">
              <a:effectLst/>
            </a:endParaRPr>
          </a:p>
          <a:p>
            <a:pPr marL="628650" lvl="1" indent="-171450">
              <a:buFont typeface="Arial" panose="020B0604020202020204" pitchFamily="34" charset="0"/>
              <a:buChar char="•"/>
            </a:pPr>
            <a:r>
              <a:rPr lang="en-US" sz="1200" u="none" strike="noStrike" kern="1200" dirty="0">
                <a:solidFill>
                  <a:schemeClr val="tx1"/>
                </a:solidFill>
                <a:effectLst/>
                <a:latin typeface="+mn-lt"/>
                <a:ea typeface="+mn-ea"/>
                <a:cs typeface="+mn-cs"/>
              </a:rPr>
              <a:t>Emergency rescue plan for suspended workers must be in place.</a:t>
            </a:r>
            <a:endParaRPr lang="en-US" u="none" strike="noStrike" dirty="0">
              <a:effectLst/>
            </a:endParaRPr>
          </a:p>
          <a:p>
            <a:r>
              <a:rPr lang="en-US" sz="1200" kern="1200" dirty="0">
                <a:solidFill>
                  <a:schemeClr val="tx1"/>
                </a:solidFill>
                <a:effectLst/>
                <a:latin typeface="+mn-lt"/>
                <a:ea typeface="+mn-ea"/>
                <a:cs typeface="+mn-cs"/>
              </a:rPr>
              <a:t>6. Use PPE to reduce the injury risk if a fall happens including h</a:t>
            </a:r>
            <a:r>
              <a:rPr lang="en-US" sz="1200" u="none" strike="noStrike" kern="1200" dirty="0">
                <a:solidFill>
                  <a:schemeClr val="tx1"/>
                </a:solidFill>
                <a:effectLst/>
                <a:latin typeface="+mn-lt"/>
                <a:ea typeface="+mn-ea"/>
                <a:cs typeface="+mn-cs"/>
              </a:rPr>
              <a:t>ard hats, knee/elbow pads or lifejackets if working over deep water.</a:t>
            </a:r>
            <a:endParaRPr lang="en-US" u="none" strike="noStrike" dirty="0">
              <a:effectLst/>
            </a:endParaRPr>
          </a:p>
          <a:p>
            <a:r>
              <a:rPr lang="en-US" sz="1200" kern="1200" dirty="0">
                <a:solidFill>
                  <a:schemeClr val="tx1"/>
                </a:solidFill>
                <a:effectLst/>
                <a:latin typeface="+mn-lt"/>
                <a:ea typeface="+mn-ea"/>
                <a:cs typeface="+mn-cs"/>
              </a:rPr>
              <a:t>7. Complete any required courses to keep you safe when working at heights and attend regular training.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Vertical falls on construction sites are a common cause of injury and worker deaths. Procedures, processes and equipment must be in place on all construction sites to prevent falls. And, workers must wear and use fall protection equipment consistently and correctly to protect themselves if they do fall.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4a"/><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m4a"/><Relationship Id="rId7" Type="http://schemas.openxmlformats.org/officeDocument/2006/relationships/image" Target="../media/image5.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6.m4a"/><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4a"/><Relationship Id="rId7" Type="http://schemas.openxmlformats.org/officeDocument/2006/relationships/image" Target="../media/image7.tif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4a"/><Relationship Id="rId7" Type="http://schemas.openxmlformats.org/officeDocument/2006/relationships/image" Target="../media/image8.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4a"/><Relationship Id="rId7" Type="http://schemas.openxmlformats.org/officeDocument/2006/relationships/image" Target="../media/image9.tif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12.m4a"/></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4a"/><Relationship Id="rId7" Type="http://schemas.openxmlformats.org/officeDocument/2006/relationships/image" Target="../media/image10.tif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8.xml"/><Relationship Id="rId5" Type="http://schemas.openxmlformats.org/officeDocument/2006/relationships/slideLayout" Target="../slideLayouts/slideLayout11.xml"/><Relationship Id="rId4" Type="http://schemas.openxmlformats.org/officeDocument/2006/relationships/audio" Target="../media/media14.m4a"/></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6.m4a"/><Relationship Id="rId7" Type="http://schemas.openxmlformats.org/officeDocument/2006/relationships/image" Target="../media/image11.tif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16.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17183100" cy="715581"/>
          </a:xfrm>
        </p:spPr>
        <p:txBody>
          <a:bodyPr/>
          <a:lstStyle/>
          <a:p>
            <a:r>
              <a:rPr lang="en-US" dirty="0"/>
              <a:t>Protecting Against Fall Hazards in Construction</a:t>
            </a:r>
            <a:endParaRPr lang="uk-UA" dirty="0"/>
          </a:p>
        </p:txBody>
      </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7" name="1">
            <a:hlinkClick r:id="" action="ppaction://media"/>
            <a:extLst>
              <a:ext uri="{FF2B5EF4-FFF2-40B4-BE49-F238E27FC236}">
                <a16:creationId xmlns:a16="http://schemas.microsoft.com/office/drawing/2014/main" id="{5EA9B2EE-602C-41C0-8AA4-B3B2D61EF4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14800" y="3314700"/>
            <a:ext cx="609600" cy="609600"/>
          </a:xfrm>
          <a:prstGeom prst="rect">
            <a:avLst/>
          </a:prstGeom>
        </p:spPr>
      </p:pic>
      <p:pic>
        <p:nvPicPr>
          <p:cNvPr id="11" name="Light Notification3 (1)-1">
            <a:hlinkClick r:id="" action="ppaction://media"/>
            <a:extLst>
              <a:ext uri="{FF2B5EF4-FFF2-40B4-BE49-F238E27FC236}">
                <a16:creationId xmlns:a16="http://schemas.microsoft.com/office/drawing/2014/main" id="{88127D4E-6EF0-4825-818B-7C374E169E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6438900"/>
            <a:ext cx="609600" cy="609600"/>
          </a:xfrm>
          <a:prstGeom prst="rect">
            <a:avLst/>
          </a:prstGeom>
        </p:spPr>
      </p:pic>
      <p:pic>
        <p:nvPicPr>
          <p:cNvPr id="6" name="Picture 5">
            <a:extLst>
              <a:ext uri="{FF2B5EF4-FFF2-40B4-BE49-F238E27FC236}">
                <a16:creationId xmlns:a16="http://schemas.microsoft.com/office/drawing/2014/main" id="{F50A5742-89C4-D24C-97BB-44EBB5D5E26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86200" y="2247900"/>
            <a:ext cx="9646920" cy="6364288"/>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9" fill="hold"/>
                                        <p:tgtEl>
                                          <p:spTgt spid="7"/>
                                        </p:tgtEl>
                                      </p:cBhvr>
                                    </p:cmd>
                                  </p:childTnLst>
                                </p:cTn>
                              </p:par>
                            </p:childTnLst>
                          </p:cTn>
                        </p:par>
                        <p:par>
                          <p:cTn id="7" fill="hold">
                            <p:stCondLst>
                              <p:cond delay="3309"/>
                            </p:stCondLst>
                            <p:childTnLst>
                              <p:par>
                                <p:cTn id="8" presetID="1" presetClass="mediacall" presetSubtype="0" fill="hold" nodeType="afterEffect">
                                  <p:stCondLst>
                                    <p:cond delay="1000"/>
                                  </p:stCondLst>
                                  <p:childTnLst>
                                    <p:cmd type="call" cmd="playFrom(0.0)">
                                      <p:cBhvr>
                                        <p:cTn id="9" dur="4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C6244E-9BD2-D543-9119-2EA2A712A163}"/>
              </a:ext>
            </a:extLst>
          </p:cNvPr>
          <p:cNvPicPr>
            <a:picLocks noChangeAspect="1"/>
          </p:cNvPicPr>
          <p:nvPr/>
        </p:nvPicPr>
        <p:blipFill>
          <a:blip r:embed="rId7"/>
          <a:stretch>
            <a:fillRect/>
          </a:stretch>
        </p:blipFill>
        <p:spPr>
          <a:xfrm>
            <a:off x="2895600" y="-1"/>
            <a:ext cx="15337256" cy="10259663"/>
          </a:xfrm>
          <a:prstGeom prst="rect">
            <a:avLst/>
          </a:prstGeo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555756"/>
              <a:ext cx="5176679" cy="3681329"/>
            </a:xfrm>
            <a:prstGeom prst="rect">
              <a:avLst/>
            </a:prstGeom>
            <a:noFill/>
          </p:spPr>
          <p:txBody>
            <a:bodyPr wrap="square" rtlCol="0">
              <a:spAutoFit/>
            </a:bodyPr>
            <a:lstStyle/>
            <a:p>
              <a:pPr>
                <a:lnSpc>
                  <a:spcPct val="150000"/>
                </a:lnSpc>
              </a:pPr>
              <a:r>
                <a:rPr lang="en-US" sz="4000" b="1" dirty="0">
                  <a:solidFill>
                    <a:schemeClr val="bg2"/>
                  </a:solidFill>
                </a:rPr>
                <a:t>Workplace falls cause a significant number of lost workdays, injury, suffering and even death. </a:t>
              </a:r>
            </a:p>
          </p:txBody>
        </p:sp>
      </p:grpSp>
      <p:pic>
        <p:nvPicPr>
          <p:cNvPr id="2" name="2">
            <a:hlinkClick r:id="" action="ppaction://media"/>
            <a:extLst>
              <a:ext uri="{FF2B5EF4-FFF2-40B4-BE49-F238E27FC236}">
                <a16:creationId xmlns:a16="http://schemas.microsoft.com/office/drawing/2014/main" id="{057BC6CF-77B2-40B8-ADE6-88C4026D52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81800" y="2555756"/>
            <a:ext cx="609600" cy="609600"/>
          </a:xfrm>
          <a:prstGeom prst="rect">
            <a:avLst/>
          </a:prstGeom>
        </p:spPr>
      </p:pic>
      <p:pic>
        <p:nvPicPr>
          <p:cNvPr id="8" name="Light Notification3 (1)-1">
            <a:hlinkClick r:id="" action="ppaction://media"/>
            <a:extLst>
              <a:ext uri="{FF2B5EF4-FFF2-40B4-BE49-F238E27FC236}">
                <a16:creationId xmlns:a16="http://schemas.microsoft.com/office/drawing/2014/main" id="{ACFA4904-FD36-4066-A6FE-2D60F5B3C1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20089" y="5932285"/>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70" fill="hold"/>
                                        <p:tgtEl>
                                          <p:spTgt spid="2"/>
                                        </p:tgtEl>
                                      </p:cBhvr>
                                    </p:cmd>
                                  </p:childTnLst>
                                </p:cTn>
                              </p:par>
                            </p:childTnLst>
                          </p:cTn>
                        </p:par>
                        <p:par>
                          <p:cTn id="7" fill="hold">
                            <p:stCondLst>
                              <p:cond delay="26970"/>
                            </p:stCondLst>
                            <p:childTnLst>
                              <p:par>
                                <p:cTn id="8" presetID="1" presetClass="mediacall" presetSubtype="0" fill="hold" nodeType="afterEffect">
                                  <p:stCondLst>
                                    <p:cond delay="1000"/>
                                  </p:stCondLst>
                                  <p:childTnLst>
                                    <p:cmd type="call" cmd="playFrom(0.0)">
                                      <p:cBhvr>
                                        <p:cTn id="9" dur="4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8163666" y="2400300"/>
            <a:ext cx="10124334"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8839200" y="3004453"/>
            <a:ext cx="8899439" cy="4440831"/>
          </a:xfrm>
          <a:prstGeom prst="rect">
            <a:avLst/>
          </a:prstGeom>
        </p:spPr>
        <p:txBody>
          <a:bodyPr wrap="square">
            <a:spAutoFit/>
          </a:bodyPr>
          <a:lstStyle/>
          <a:p>
            <a:pPr>
              <a:lnSpc>
                <a:spcPct val="150000"/>
              </a:lnSpc>
              <a:spcAft>
                <a:spcPts val="600"/>
              </a:spcAft>
            </a:pPr>
            <a:r>
              <a:rPr lang="en-US" sz="3200" dirty="0">
                <a:solidFill>
                  <a:schemeClr val="bg2"/>
                </a:solidFill>
              </a:rPr>
              <a:t>A “vertical fall” is typically something that occurs between two different levels (i.e. falling from a roof to the ground) compared to a “horizontal fall” which occurs on the level upon which a person is standing or moving (i.e. running and tripping). </a:t>
            </a:r>
          </a:p>
        </p:txBody>
      </p:sp>
      <p:pic>
        <p:nvPicPr>
          <p:cNvPr id="2" name="3">
            <a:hlinkClick r:id="" action="ppaction://media"/>
            <a:extLst>
              <a:ext uri="{FF2B5EF4-FFF2-40B4-BE49-F238E27FC236}">
                <a16:creationId xmlns:a16="http://schemas.microsoft.com/office/drawing/2014/main" id="{27E7F2D8-43C2-409A-B4CD-1EC479ED15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7000" y="4533900"/>
            <a:ext cx="609600" cy="609600"/>
          </a:xfrm>
          <a:prstGeom prst="rect">
            <a:avLst/>
          </a:prstGeom>
        </p:spPr>
      </p:pic>
      <p:pic>
        <p:nvPicPr>
          <p:cNvPr id="3" name="Light Notification3 (1)-1">
            <a:hlinkClick r:id="" action="ppaction://media"/>
            <a:extLst>
              <a:ext uri="{FF2B5EF4-FFF2-40B4-BE49-F238E27FC236}">
                <a16:creationId xmlns:a16="http://schemas.microsoft.com/office/drawing/2014/main" id="{0CBA74F5-14DF-433D-B4AE-7341BE41A2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69029" y="7277100"/>
            <a:ext cx="609600" cy="609600"/>
          </a:xfrm>
          <a:prstGeom prst="rect">
            <a:avLst/>
          </a:prstGeom>
        </p:spPr>
      </p:pic>
      <p:pic>
        <p:nvPicPr>
          <p:cNvPr id="6" name="Picture 5">
            <a:extLst>
              <a:ext uri="{FF2B5EF4-FFF2-40B4-BE49-F238E27FC236}">
                <a16:creationId xmlns:a16="http://schemas.microsoft.com/office/drawing/2014/main" id="{CCBC475B-ECB2-4244-BEEB-680AA6BD74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2400300"/>
            <a:ext cx="8247147" cy="5486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259" fill="hold"/>
                                        <p:tgtEl>
                                          <p:spTgt spid="2"/>
                                        </p:tgtEl>
                                      </p:cBhvr>
                                    </p:cmd>
                                  </p:childTnLst>
                                </p:cTn>
                              </p:par>
                            </p:childTnLst>
                          </p:cTn>
                        </p:par>
                        <p:par>
                          <p:cTn id="7" fill="hold">
                            <p:stCondLst>
                              <p:cond delay="35259"/>
                            </p:stCondLst>
                            <p:childTnLst>
                              <p:par>
                                <p:cTn id="8" presetID="1" presetClass="mediacall" presetSubtype="0" fill="hold" nodeType="afterEffect">
                                  <p:stCondLst>
                                    <p:cond delay="1000"/>
                                  </p:stCondLst>
                                  <p:childTnLst>
                                    <p:cmd type="call" cmd="playFrom(0.0)">
                                      <p:cBhvr>
                                        <p:cTn id="9" dur="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400299"/>
            <a:ext cx="10052814"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49361" y="3242979"/>
            <a:ext cx="8045278" cy="3801041"/>
          </a:xfrm>
          <a:prstGeom prst="rect">
            <a:avLst/>
          </a:prstGeom>
        </p:spPr>
        <p:txBody>
          <a:bodyPr wrap="square">
            <a:spAutoFit/>
          </a:bodyPr>
          <a:lstStyle/>
          <a:p>
            <a:pPr marL="457200" lvl="0" indent="-457200">
              <a:spcAft>
                <a:spcPts val="600"/>
              </a:spcAft>
              <a:buFont typeface="Arial" panose="020B0604020202020204" pitchFamily="34" charset="0"/>
              <a:buChar char="•"/>
            </a:pPr>
            <a:r>
              <a:rPr lang="en-US" sz="3600" dirty="0">
                <a:solidFill>
                  <a:schemeClr val="bg2"/>
                </a:solidFill>
              </a:rPr>
              <a:t>Sloping, slippery roof. </a:t>
            </a:r>
          </a:p>
          <a:p>
            <a:pPr marL="457200" lvl="0" indent="-457200">
              <a:spcAft>
                <a:spcPts val="600"/>
              </a:spcAft>
              <a:buFont typeface="Arial" panose="020B0604020202020204" pitchFamily="34" charset="0"/>
              <a:buChar char="•"/>
            </a:pPr>
            <a:r>
              <a:rPr lang="en-US" sz="3600" dirty="0">
                <a:solidFill>
                  <a:schemeClr val="bg2"/>
                </a:solidFill>
              </a:rPr>
              <a:t>Overreaching to carry out work.</a:t>
            </a:r>
          </a:p>
          <a:p>
            <a:pPr marL="457200" lvl="0" indent="-457200">
              <a:spcAft>
                <a:spcPts val="600"/>
              </a:spcAft>
              <a:buFont typeface="Arial" panose="020B0604020202020204" pitchFamily="34" charset="0"/>
              <a:buChar char="•"/>
            </a:pPr>
            <a:r>
              <a:rPr lang="en-US" sz="3600" dirty="0">
                <a:solidFill>
                  <a:schemeClr val="bg2"/>
                </a:solidFill>
              </a:rPr>
              <a:t>Uncovered floor or wall openings. </a:t>
            </a:r>
          </a:p>
          <a:p>
            <a:pPr marL="457200" lvl="0" indent="-457200">
              <a:spcAft>
                <a:spcPts val="600"/>
              </a:spcAft>
              <a:buFont typeface="Arial" panose="020B0604020202020204" pitchFamily="34" charset="0"/>
              <a:buChar char="•"/>
            </a:pPr>
            <a:r>
              <a:rPr lang="en-US" sz="3600" dirty="0">
                <a:solidFill>
                  <a:schemeClr val="bg2"/>
                </a:solidFill>
              </a:rPr>
              <a:t>Falling from, or onto machinery. </a:t>
            </a:r>
          </a:p>
          <a:p>
            <a:pPr marL="457200" lvl="0" indent="-457200">
              <a:spcAft>
                <a:spcPts val="600"/>
              </a:spcAft>
              <a:buFont typeface="Arial" panose="020B0604020202020204" pitchFamily="34" charset="0"/>
              <a:buChar char="•"/>
            </a:pPr>
            <a:r>
              <a:rPr lang="en-US" sz="3600" dirty="0">
                <a:solidFill>
                  <a:schemeClr val="bg2"/>
                </a:solidFill>
              </a:rPr>
              <a:t>Falling into deep water. </a:t>
            </a:r>
          </a:p>
          <a:p>
            <a:pPr marL="457200" lvl="0" indent="-457200">
              <a:spcAft>
                <a:spcPts val="600"/>
              </a:spcAft>
              <a:buFont typeface="Arial" panose="020B0604020202020204" pitchFamily="34" charset="0"/>
              <a:buChar char="•"/>
            </a:pPr>
            <a:r>
              <a:rPr lang="en-US" sz="3600" dirty="0">
                <a:solidFill>
                  <a:schemeClr val="bg2"/>
                </a:solidFill>
              </a:rPr>
              <a:t>Being inadequately trained.</a:t>
            </a:r>
          </a:p>
        </p:txBody>
      </p:sp>
      <p:pic>
        <p:nvPicPr>
          <p:cNvPr id="5" name="Picture 4">
            <a:extLst>
              <a:ext uri="{FF2B5EF4-FFF2-40B4-BE49-F238E27FC236}">
                <a16:creationId xmlns:a16="http://schemas.microsoft.com/office/drawing/2014/main" id="{BE5BE34B-5E07-2B47-9C61-C38AD68702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2814" y="2400300"/>
            <a:ext cx="8235186" cy="5486400"/>
          </a:xfrm>
          <a:prstGeom prst="rect">
            <a:avLst/>
          </a:prstGeom>
        </p:spPr>
      </p:pic>
      <p:pic>
        <p:nvPicPr>
          <p:cNvPr id="3" name="Light Notification3 (1)-1">
            <a:hlinkClick r:id="" action="ppaction://media"/>
            <a:extLst>
              <a:ext uri="{FF2B5EF4-FFF2-40B4-BE49-F238E27FC236}">
                <a16:creationId xmlns:a16="http://schemas.microsoft.com/office/drawing/2014/main" id="{5C94A251-1217-4374-BA41-CBB63AD496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0" y="6434420"/>
            <a:ext cx="609600" cy="609600"/>
          </a:xfrm>
          <a:prstGeom prst="rect">
            <a:avLst/>
          </a:prstGeom>
        </p:spPr>
      </p:pic>
      <p:pic>
        <p:nvPicPr>
          <p:cNvPr id="7" name="4">
            <a:hlinkClick r:id="" action="ppaction://media"/>
            <a:extLst>
              <a:ext uri="{FF2B5EF4-FFF2-40B4-BE49-F238E27FC236}">
                <a16:creationId xmlns:a16="http://schemas.microsoft.com/office/drawing/2014/main" id="{AF31FDEE-73A2-4B32-8055-83278FE261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37103" y="3259308"/>
            <a:ext cx="609600" cy="609600"/>
          </a:xfrm>
          <a:prstGeom prst="rect">
            <a:avLst/>
          </a:prstGeom>
        </p:spPr>
      </p:pic>
    </p:spTree>
    <p:extLst>
      <p:ext uri="{BB962C8B-B14F-4D97-AF65-F5344CB8AC3E}">
        <p14:creationId xmlns:p14="http://schemas.microsoft.com/office/powerpoint/2010/main" val="2509801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88" fill="hold"/>
                                        <p:tgtEl>
                                          <p:spTgt spid="7"/>
                                        </p:tgtEl>
                                      </p:cBhvr>
                                    </p:cmd>
                                  </p:childTnLst>
                                </p:cTn>
                              </p:par>
                            </p:childTnLst>
                          </p:cTn>
                        </p:par>
                        <p:par>
                          <p:cTn id="7" fill="hold">
                            <p:stCondLst>
                              <p:cond delay="21188"/>
                            </p:stCondLst>
                            <p:childTnLst>
                              <p:par>
                                <p:cTn id="8" presetID="1" presetClass="mediacall" presetSubtype="0" fill="hold" nodeType="afterEffect">
                                  <p:stCondLst>
                                    <p:cond delay="23000"/>
                                  </p:stCondLst>
                                  <p:childTnLst>
                                    <p:cmd type="call" cmd="playFrom(0.0)">
                                      <p:cBhvr>
                                        <p:cTn id="9" dur="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68874" y="3321535"/>
              <a:ext cx="8077200" cy="2963504"/>
            </a:xfrm>
            <a:prstGeom prst="rect">
              <a:avLst/>
            </a:prstGeom>
            <a:noFill/>
          </p:spPr>
          <p:txBody>
            <a:bodyPr wrap="square" rtlCol="0">
              <a:spAutoFit/>
            </a:bodyPr>
            <a:lstStyle/>
            <a:p>
              <a:pPr marL="742950" indent="-742950">
                <a:lnSpc>
                  <a:spcPct val="150000"/>
                </a:lnSpc>
                <a:buFont typeface="+mj-lt"/>
                <a:buAutoNum type="arabicPeriod"/>
              </a:pPr>
              <a:r>
                <a:rPr lang="en-US" sz="3200" dirty="0">
                  <a:solidFill>
                    <a:schemeClr val="bg2"/>
                  </a:solidFill>
                </a:rPr>
                <a:t>Know the safety regulations about when fall protection is required.</a:t>
              </a:r>
            </a:p>
            <a:p>
              <a:pPr marL="742950" indent="-742950">
                <a:lnSpc>
                  <a:spcPct val="150000"/>
                </a:lnSpc>
                <a:buFont typeface="+mj-lt"/>
                <a:buAutoNum type="arabicPeriod"/>
              </a:pPr>
              <a:r>
                <a:rPr lang="en-US" sz="3200" dirty="0">
                  <a:solidFill>
                    <a:schemeClr val="bg2"/>
                  </a:solidFill>
                </a:rPr>
                <a:t>Check if a site-specific fall protection plan is required and in place.</a:t>
              </a:r>
              <a:endParaRPr lang="en-US" sz="2400" dirty="0">
                <a:solidFill>
                  <a:schemeClr val="bg2"/>
                </a:solidFill>
              </a:endParaRPr>
            </a:p>
          </p:txBody>
        </p:sp>
      </p:grpSp>
      <p:pic>
        <p:nvPicPr>
          <p:cNvPr id="2" name="Picture 1">
            <a:extLst>
              <a:ext uri="{FF2B5EF4-FFF2-40B4-BE49-F238E27FC236}">
                <a16:creationId xmlns:a16="http://schemas.microsoft.com/office/drawing/2014/main" id="{27239AE5-8EA4-A34A-9ACE-CC5B6384ED36}"/>
              </a:ext>
            </a:extLst>
          </p:cNvPr>
          <p:cNvPicPr>
            <a:picLocks noChangeAspect="1"/>
          </p:cNvPicPr>
          <p:nvPr/>
        </p:nvPicPr>
        <p:blipFill>
          <a:blip r:embed="rId7"/>
          <a:stretch>
            <a:fillRect/>
          </a:stretch>
        </p:blipFill>
        <p:spPr>
          <a:xfrm>
            <a:off x="9144001" y="2552700"/>
            <a:ext cx="9144000" cy="5486400"/>
          </a:xfrm>
          <a:prstGeom prst="rect">
            <a:avLst/>
          </a:prstGeom>
        </p:spPr>
      </p:pic>
      <p:pic>
        <p:nvPicPr>
          <p:cNvPr id="5" name="5">
            <a:hlinkClick r:id="" action="ppaction://media"/>
            <a:extLst>
              <a:ext uri="{FF2B5EF4-FFF2-40B4-BE49-F238E27FC236}">
                <a16:creationId xmlns:a16="http://schemas.microsoft.com/office/drawing/2014/main" id="{2D8D75E2-359A-4E48-B8DC-5034F79E8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05400" y="3509348"/>
            <a:ext cx="609600" cy="609600"/>
          </a:xfrm>
          <a:prstGeom prst="rect">
            <a:avLst/>
          </a:prstGeom>
        </p:spPr>
      </p:pic>
      <p:pic>
        <p:nvPicPr>
          <p:cNvPr id="6" name="Light Notification3 (1)-1">
            <a:hlinkClick r:id="" action="ppaction://media"/>
            <a:extLst>
              <a:ext uri="{FF2B5EF4-FFF2-40B4-BE49-F238E27FC236}">
                <a16:creationId xmlns:a16="http://schemas.microsoft.com/office/drawing/2014/main" id="{56B60322-60C5-4D20-8D1B-ED533B2B368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62300" y="6217038"/>
            <a:ext cx="609600" cy="6096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20" fill="hold"/>
                                        <p:tgtEl>
                                          <p:spTgt spid="5"/>
                                        </p:tgtEl>
                                      </p:cBhvr>
                                    </p:cmd>
                                  </p:childTnLst>
                                </p:cTn>
                              </p:par>
                            </p:childTnLst>
                          </p:cTn>
                        </p:par>
                        <p:par>
                          <p:cTn id="7" fill="hold">
                            <p:stCondLst>
                              <p:cond delay="33820"/>
                            </p:stCondLst>
                            <p:childTnLst>
                              <p:par>
                                <p:cTn id="8" presetID="1" presetClass="mediacall" presetSubtype="0" fill="hold" nodeType="afterEffect">
                                  <p:stCondLst>
                                    <p:cond delay="1000"/>
                                  </p:stCondLst>
                                  <p:childTnLst>
                                    <p:cmd type="call" cmd="playFrom(0.0)">
                                      <p:cBhvr>
                                        <p:cTn id="9" dur="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677400" y="3373785"/>
            <a:ext cx="8077200" cy="3170099"/>
          </a:xfrm>
          <a:prstGeom prst="rect">
            <a:avLst/>
          </a:prstGeom>
          <a:noFill/>
        </p:spPr>
        <p:txBody>
          <a:bodyPr wrap="square" rtlCol="0">
            <a:spAutoFit/>
          </a:bodyPr>
          <a:lstStyle/>
          <a:p>
            <a:pPr marL="228600" indent="-228600">
              <a:spcAft>
                <a:spcPts val="1200"/>
              </a:spcAft>
              <a:buFont typeface="+mj-lt"/>
              <a:buAutoNum type="arabicPeriod" startAt="3"/>
            </a:pPr>
            <a:r>
              <a:rPr lang="en-US" sz="3200" dirty="0">
                <a:solidFill>
                  <a:schemeClr val="bg2"/>
                </a:solidFill>
              </a:rPr>
              <a:t>Notice physical barriers:</a:t>
            </a:r>
          </a:p>
          <a:p>
            <a:pPr lvl="1" indent="-228600">
              <a:spcAft>
                <a:spcPts val="1200"/>
              </a:spcAft>
              <a:buFont typeface="Arial" panose="020B0604020202020204" pitchFamily="34" charset="0"/>
              <a:buChar char="•"/>
            </a:pPr>
            <a:r>
              <a:rPr lang="en-US" sz="3200" dirty="0">
                <a:solidFill>
                  <a:schemeClr val="bg2"/>
                </a:solidFill>
              </a:rPr>
              <a:t>Guardrails </a:t>
            </a:r>
          </a:p>
          <a:p>
            <a:pPr lvl="1" indent="-228600">
              <a:spcAft>
                <a:spcPts val="1200"/>
              </a:spcAft>
              <a:buFont typeface="Arial" panose="020B0604020202020204" pitchFamily="34" charset="0"/>
              <a:buChar char="•"/>
            </a:pPr>
            <a:r>
              <a:rPr lang="en-US" sz="3200" dirty="0">
                <a:solidFill>
                  <a:schemeClr val="bg2"/>
                </a:solidFill>
              </a:rPr>
              <a:t>Protective coverings over openings</a:t>
            </a:r>
          </a:p>
          <a:p>
            <a:pPr lvl="1" indent="-228600">
              <a:spcAft>
                <a:spcPts val="1200"/>
              </a:spcAft>
              <a:buFont typeface="Arial" panose="020B0604020202020204" pitchFamily="34" charset="0"/>
              <a:buChar char="•"/>
            </a:pPr>
            <a:r>
              <a:rPr lang="en-US" sz="3200" dirty="0">
                <a:solidFill>
                  <a:schemeClr val="bg2"/>
                </a:solidFill>
              </a:rPr>
              <a:t>Safety nets</a:t>
            </a:r>
          </a:p>
          <a:p>
            <a:pPr marL="228600" indent="-228600">
              <a:spcAft>
                <a:spcPts val="1200"/>
              </a:spcAft>
              <a:buFont typeface="+mj-lt"/>
              <a:buAutoNum type="arabicPeriod" startAt="4"/>
            </a:pPr>
            <a:r>
              <a:rPr lang="en-US" sz="3200" dirty="0">
                <a:solidFill>
                  <a:schemeClr val="bg2"/>
                </a:solidFill>
              </a:rPr>
              <a:t>Take notice of warning signs.</a:t>
            </a:r>
          </a:p>
        </p:txBody>
      </p:sp>
      <p:pic>
        <p:nvPicPr>
          <p:cNvPr id="4" name="Picture 3">
            <a:extLst>
              <a:ext uri="{FF2B5EF4-FFF2-40B4-BE49-F238E27FC236}">
                <a16:creationId xmlns:a16="http://schemas.microsoft.com/office/drawing/2014/main" id="{C64162FE-5BDF-9F40-B19E-B4F84643C8A9}"/>
              </a:ext>
            </a:extLst>
          </p:cNvPr>
          <p:cNvPicPr>
            <a:picLocks noChangeAspect="1"/>
          </p:cNvPicPr>
          <p:nvPr/>
        </p:nvPicPr>
        <p:blipFill>
          <a:blip r:embed="rId7"/>
          <a:stretch>
            <a:fillRect/>
          </a:stretch>
        </p:blipFill>
        <p:spPr>
          <a:xfrm>
            <a:off x="-1" y="2400300"/>
            <a:ext cx="9144001" cy="5486400"/>
          </a:xfrm>
          <a:prstGeom prst="rect">
            <a:avLst/>
          </a:prstGeom>
        </p:spPr>
      </p:pic>
      <p:pic>
        <p:nvPicPr>
          <p:cNvPr id="2" name="6">
            <a:hlinkClick r:id="" action="ppaction://media"/>
            <a:extLst>
              <a:ext uri="{FF2B5EF4-FFF2-40B4-BE49-F238E27FC236}">
                <a16:creationId xmlns:a16="http://schemas.microsoft.com/office/drawing/2014/main" id="{157C9B30-C6CF-4040-95CE-78D17FB50B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6801" y="3924300"/>
            <a:ext cx="609600" cy="609600"/>
          </a:xfrm>
          <a:prstGeom prst="rect">
            <a:avLst/>
          </a:prstGeom>
        </p:spPr>
      </p:pic>
      <p:pic>
        <p:nvPicPr>
          <p:cNvPr id="3" name="Light Notification3 (1)-1">
            <a:hlinkClick r:id="" action="ppaction://media"/>
            <a:extLst>
              <a:ext uri="{FF2B5EF4-FFF2-40B4-BE49-F238E27FC236}">
                <a16:creationId xmlns:a16="http://schemas.microsoft.com/office/drawing/2014/main" id="{E1556D08-6EA4-4313-8A42-B9593D643C0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06687" y="5934284"/>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94" fill="hold"/>
                                        <p:tgtEl>
                                          <p:spTgt spid="2"/>
                                        </p:tgtEl>
                                      </p:cBhvr>
                                    </p:cmd>
                                  </p:childTnLst>
                                </p:cTn>
                              </p:par>
                            </p:childTnLst>
                          </p:cTn>
                        </p:par>
                        <p:par>
                          <p:cTn id="7" fill="hold">
                            <p:stCondLst>
                              <p:cond delay="17194"/>
                            </p:stCondLst>
                            <p:childTnLst>
                              <p:par>
                                <p:cTn id="8" presetID="1" presetClass="mediacall" presetSubtype="0" fill="hold" nodeType="afterEffect">
                                  <p:stCondLst>
                                    <p:cond delay="1000"/>
                                  </p:stCondLst>
                                  <p:childTnLst>
                                    <p:cmd type="call" cmd="playFrom(0.0)">
                                      <p:cBhvr>
                                        <p:cTn id="9" dur="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12192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712871" y="2831842"/>
            <a:ext cx="10782300" cy="4585871"/>
          </a:xfrm>
          <a:prstGeom prst="rect">
            <a:avLst/>
          </a:prstGeom>
          <a:noFill/>
        </p:spPr>
        <p:txBody>
          <a:bodyPr wrap="square" rtlCol="0">
            <a:spAutoFit/>
          </a:bodyPr>
          <a:lstStyle/>
          <a:p>
            <a:pPr marL="514350" indent="-514350">
              <a:spcAft>
                <a:spcPts val="1200"/>
              </a:spcAft>
              <a:buFont typeface="+mj-lt"/>
              <a:buAutoNum type="arabicPeriod" startAt="5"/>
            </a:pPr>
            <a:r>
              <a:rPr lang="en-US" sz="3600" dirty="0">
                <a:solidFill>
                  <a:schemeClr val="bg2"/>
                </a:solidFill>
              </a:rPr>
              <a:t>Use appropriate active fall protection systems correctly.</a:t>
            </a:r>
          </a:p>
          <a:p>
            <a:pPr marL="1257300" lvl="1" indent="-571500">
              <a:spcAft>
                <a:spcPts val="1200"/>
              </a:spcAft>
              <a:buFont typeface="Arial" panose="020B0604020202020204" pitchFamily="34" charset="0"/>
              <a:buChar char="•"/>
            </a:pPr>
            <a:r>
              <a:rPr lang="en-US" sz="3600" dirty="0">
                <a:solidFill>
                  <a:schemeClr val="bg2"/>
                </a:solidFill>
              </a:rPr>
              <a:t>Fall restraint system</a:t>
            </a:r>
          </a:p>
          <a:p>
            <a:pPr marL="1257300" lvl="1" indent="-571500">
              <a:spcAft>
                <a:spcPts val="1200"/>
              </a:spcAft>
              <a:buFont typeface="Arial" panose="020B0604020202020204" pitchFamily="34" charset="0"/>
              <a:buChar char="•"/>
            </a:pPr>
            <a:r>
              <a:rPr lang="en-US" sz="3600" dirty="0">
                <a:solidFill>
                  <a:schemeClr val="bg2"/>
                </a:solidFill>
              </a:rPr>
              <a:t>Fall arrest system</a:t>
            </a:r>
          </a:p>
          <a:p>
            <a:pPr marL="514350" indent="-514350">
              <a:spcAft>
                <a:spcPts val="1200"/>
              </a:spcAft>
              <a:buFont typeface="+mj-lt"/>
              <a:buAutoNum type="arabicPeriod" startAt="5"/>
            </a:pPr>
            <a:r>
              <a:rPr lang="en-US" sz="3600" dirty="0">
                <a:solidFill>
                  <a:schemeClr val="bg2"/>
                </a:solidFill>
              </a:rPr>
              <a:t>Use PPE to reduce the risk of injury.</a:t>
            </a:r>
          </a:p>
          <a:p>
            <a:pPr marL="514350" indent="-514350">
              <a:spcAft>
                <a:spcPts val="1200"/>
              </a:spcAft>
              <a:buFont typeface="+mj-lt"/>
              <a:buAutoNum type="arabicPeriod" startAt="5"/>
            </a:pPr>
            <a:r>
              <a:rPr lang="en-US" sz="3600" dirty="0">
                <a:solidFill>
                  <a:schemeClr val="bg2"/>
                </a:solidFill>
              </a:rPr>
              <a:t>Complete any required courses and attend regular training.</a:t>
            </a:r>
          </a:p>
        </p:txBody>
      </p:sp>
      <p:pic>
        <p:nvPicPr>
          <p:cNvPr id="4" name="Picture 3">
            <a:extLst>
              <a:ext uri="{FF2B5EF4-FFF2-40B4-BE49-F238E27FC236}">
                <a16:creationId xmlns:a16="http://schemas.microsoft.com/office/drawing/2014/main" id="{2726E096-EE73-EC44-97F8-99258D39935F}"/>
              </a:ext>
            </a:extLst>
          </p:cNvPr>
          <p:cNvPicPr>
            <a:picLocks noChangeAspect="1"/>
          </p:cNvPicPr>
          <p:nvPr/>
        </p:nvPicPr>
        <p:blipFill>
          <a:blip r:embed="rId7"/>
          <a:stretch>
            <a:fillRect/>
          </a:stretch>
        </p:blipFill>
        <p:spPr>
          <a:xfrm>
            <a:off x="12192000" y="2362200"/>
            <a:ext cx="6096000" cy="5486400"/>
          </a:xfrm>
          <a:prstGeom prst="rect">
            <a:avLst/>
          </a:prstGeom>
        </p:spPr>
      </p:pic>
      <p:pic>
        <p:nvPicPr>
          <p:cNvPr id="9" name="7">
            <a:hlinkClick r:id="" action="ppaction://media"/>
            <a:extLst>
              <a:ext uri="{FF2B5EF4-FFF2-40B4-BE49-F238E27FC236}">
                <a16:creationId xmlns:a16="http://schemas.microsoft.com/office/drawing/2014/main" id="{EB0ABC37-7C2A-44ED-9469-A859DD5307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7929" y="3771900"/>
            <a:ext cx="609600" cy="609600"/>
          </a:xfrm>
          <a:prstGeom prst="rect">
            <a:avLst/>
          </a:prstGeom>
        </p:spPr>
      </p:pic>
      <p:pic>
        <p:nvPicPr>
          <p:cNvPr id="10" name="Light Notification3 (1)-1">
            <a:hlinkClick r:id="" action="ppaction://media"/>
            <a:extLst>
              <a:ext uri="{FF2B5EF4-FFF2-40B4-BE49-F238E27FC236}">
                <a16:creationId xmlns:a16="http://schemas.microsoft.com/office/drawing/2014/main" id="{A5CF6E95-3BDE-4788-B8BC-A5BB54BD32E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2000" y="6808113"/>
            <a:ext cx="609600" cy="6096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81" fill="hold"/>
                                        <p:tgtEl>
                                          <p:spTgt spid="9"/>
                                        </p:tgtEl>
                                      </p:cBhvr>
                                    </p:cmd>
                                  </p:childTnLst>
                                </p:cTn>
                              </p:par>
                            </p:childTnLst>
                          </p:cTn>
                        </p:par>
                        <p:par>
                          <p:cTn id="7" fill="hold">
                            <p:stCondLst>
                              <p:cond delay="42481"/>
                            </p:stCondLst>
                            <p:childTnLst>
                              <p:par>
                                <p:cTn id="8" presetID="1" presetClass="mediacall" presetSubtype="0" fill="hold" nodeType="afterEffect">
                                  <p:stCondLst>
                                    <p:cond delay="44000"/>
                                  </p:stCondLst>
                                  <p:childTnLst>
                                    <p:cmd type="call" cmd="playFrom(0.0)">
                                      <p:cBhvr>
                                        <p:cTn id="9" dur="4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CEE99-2F84-AF49-82E4-FA8AE8EB4E1E}"/>
              </a:ext>
            </a:extLst>
          </p:cNvPr>
          <p:cNvPicPr>
            <a:picLocks noChangeAspect="1"/>
          </p:cNvPicPr>
          <p:nvPr/>
        </p:nvPicPr>
        <p:blipFill>
          <a:blip r:embed="rId7"/>
          <a:stretch>
            <a:fillRect/>
          </a:stretch>
        </p:blipFill>
        <p:spPr>
          <a:xfrm>
            <a:off x="2241" y="-105308"/>
            <a:ext cx="18330611" cy="10441234"/>
          </a:xfrm>
          <a:prstGeom prst="rect">
            <a:avLst/>
          </a:prstGeom>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56382"/>
            <a:ext cx="18332852"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2821986"/>
              <a:ext cx="6004997" cy="5947748"/>
            </a:xfrm>
            <a:prstGeom prst="rect">
              <a:avLst/>
            </a:prstGeom>
            <a:noFill/>
          </p:spPr>
          <p:txBody>
            <a:bodyPr wrap="square" rtlCol="0">
              <a:spAutoFit/>
            </a:bodyPr>
            <a:lstStyle/>
            <a:p>
              <a:pPr algn="ctr">
                <a:lnSpc>
                  <a:spcPct val="150000"/>
                </a:lnSpc>
              </a:pPr>
              <a:r>
                <a:rPr lang="en-US" sz="4400" b="1" dirty="0">
                  <a:solidFill>
                    <a:schemeClr val="bg2"/>
                  </a:solidFill>
                </a:rPr>
                <a:t>Vertical falls on construction sites are a common cause of injury and worker deaths. Procedures, processes and equipment must be in place on all construction sites to prevent falls. And, workers must wear and use fall protection equipment consistently and correctly to protect themselves if they do fall. </a:t>
              </a:r>
            </a:p>
          </p:txBody>
        </p:sp>
      </p:grpSp>
      <p:pic>
        <p:nvPicPr>
          <p:cNvPr id="2" name="8">
            <a:hlinkClick r:id="" action="ppaction://media"/>
            <a:extLst>
              <a:ext uri="{FF2B5EF4-FFF2-40B4-BE49-F238E27FC236}">
                <a16:creationId xmlns:a16="http://schemas.microsoft.com/office/drawing/2014/main" id="{8C02AB09-BC0B-4FB7-B245-FB1A9807B0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3924300"/>
            <a:ext cx="609600" cy="609600"/>
          </a:xfrm>
          <a:prstGeom prst="rect">
            <a:avLst/>
          </a:prstGeom>
        </p:spPr>
      </p:pic>
      <p:pic>
        <p:nvPicPr>
          <p:cNvPr id="3" name="Light Notification3 (1)-1">
            <a:hlinkClick r:id="" action="ppaction://media"/>
            <a:extLst>
              <a:ext uri="{FF2B5EF4-FFF2-40B4-BE49-F238E27FC236}">
                <a16:creationId xmlns:a16="http://schemas.microsoft.com/office/drawing/2014/main" id="{042F7356-0DE4-41AB-87B8-5610CCBEE0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28257" y="6438900"/>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22" fill="hold"/>
                                        <p:tgtEl>
                                          <p:spTgt spid="2"/>
                                        </p:tgtEl>
                                      </p:cBhvr>
                                    </p:cmd>
                                  </p:childTnLst>
                                </p:cTn>
                              </p:par>
                            </p:childTnLst>
                          </p:cTn>
                        </p:par>
                        <p:par>
                          <p:cTn id="7" fill="hold">
                            <p:stCondLst>
                              <p:cond delay="21722"/>
                            </p:stCondLst>
                            <p:childTnLst>
                              <p:par>
                                <p:cTn id="8" presetID="1" presetClass="mediacall" presetSubtype="0" fill="hold" nodeType="afterEffect">
                                  <p:stCondLst>
                                    <p:cond delay="1000"/>
                                  </p:stCondLst>
                                  <p:childTnLst>
                                    <p:cmd type="call" cmd="playFrom(0.0)">
                                      <p:cBhvr>
                                        <p:cTn id="9" dur="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8175</TotalTime>
  <Words>835</Words>
  <Application>Microsoft Office PowerPoint</Application>
  <PresentationFormat>Custom</PresentationFormat>
  <Paragraphs>76</Paragraphs>
  <Slides>9</Slides>
  <Notes>9</Notes>
  <HiddenSlides>0</HiddenSlides>
  <MMClips>16</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Calibri</vt:lpstr>
      <vt:lpstr>Lato Semibold</vt:lpstr>
      <vt:lpstr>Roboto</vt:lpstr>
      <vt:lpstr>Roboto Condensed</vt:lpstr>
      <vt:lpstr>GENARAL LAYOUTS</vt:lpstr>
      <vt:lpstr>TEAM SLIDES</vt:lpstr>
      <vt:lpstr>SLIDES WITH IMAGES</vt:lpstr>
      <vt:lpstr>PORTFOLIO</vt:lpstr>
      <vt:lpstr>PowerPoint Presentation</vt:lpstr>
      <vt:lpstr>Protecting Against Fall Hazards in Construction</vt:lpstr>
      <vt:lpstr>PowerPoint Presentation</vt:lpstr>
      <vt:lpstr>What’s the Danger?</vt:lpstr>
      <vt:lpstr>What’s the Danger?</vt:lpstr>
      <vt:lpstr>How to Protect Yourself</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Natae Bugg</cp:lastModifiedBy>
  <cp:revision>1015</cp:revision>
  <dcterms:created xsi:type="dcterms:W3CDTF">2015-01-20T11:47:48Z</dcterms:created>
  <dcterms:modified xsi:type="dcterms:W3CDTF">2018-04-27T19:21:55Z</dcterms:modified>
</cp:coreProperties>
</file>