
<file path=[Content_Types].xml><?xml version="1.0" encoding="utf-8"?>
<Types xmlns="http://schemas.openxmlformats.org/package/2006/content-types">
  <Default Extension="bin" ContentType="audio/unknown"/>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4"/>
  </p:notesMasterIdLst>
  <p:sldIdLst>
    <p:sldId id="269" r:id="rId5"/>
    <p:sldId id="606" r:id="rId6"/>
    <p:sldId id="613" r:id="rId7"/>
    <p:sldId id="614" r:id="rId8"/>
    <p:sldId id="623" r:id="rId9"/>
    <p:sldId id="616" r:id="rId10"/>
    <p:sldId id="619" r:id="rId11"/>
    <p:sldId id="618" r:id="rId12"/>
    <p:sldId id="622" r:id="rId13"/>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43" autoAdjust="0"/>
    <p:restoredTop sz="63758" autoAdjust="0"/>
  </p:normalViewPr>
  <p:slideViewPr>
    <p:cSldViewPr>
      <p:cViewPr varScale="1">
        <p:scale>
          <a:sx n="41" d="100"/>
          <a:sy n="41" d="100"/>
        </p:scale>
        <p:origin x="1416" y="216"/>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25.10.18</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Shape Up For Safety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kern="1200" dirty="0">
                <a:solidFill>
                  <a:schemeClr val="tx1"/>
                </a:solidFill>
                <a:effectLst/>
                <a:latin typeface="+mn-lt"/>
                <a:ea typeface="+mn-ea"/>
                <a:cs typeface="+mn-cs"/>
              </a:rPr>
              <a:t>Did you know your mental, physical, and emotional fitness is part of a safe work</a:t>
            </a:r>
          </a:p>
          <a:p>
            <a:r>
              <a:rPr lang="en-US" sz="1200" kern="1200" dirty="0">
                <a:solidFill>
                  <a:schemeClr val="tx1"/>
                </a:solidFill>
                <a:effectLst/>
                <a:latin typeface="+mn-lt"/>
                <a:ea typeface="+mn-ea"/>
                <a:cs typeface="+mn-cs"/>
              </a:rPr>
              <a:t>environment? If you are fit and healthy, you are likely to have more energy and stamina.</a:t>
            </a:r>
          </a:p>
          <a:p>
            <a:r>
              <a:rPr lang="en-US" sz="1200" kern="1200" dirty="0">
                <a:solidFill>
                  <a:schemeClr val="tx1"/>
                </a:solidFill>
                <a:effectLst/>
                <a:latin typeface="+mn-lt"/>
                <a:ea typeface="+mn-ea"/>
                <a:cs typeface="+mn-cs"/>
              </a:rPr>
              <a:t>This can mean you are able to stay alert throughout your shift. Your overall health can</a:t>
            </a:r>
          </a:p>
          <a:p>
            <a:r>
              <a:rPr lang="en-US" sz="1200" kern="1200" dirty="0">
                <a:solidFill>
                  <a:schemeClr val="tx1"/>
                </a:solidFill>
                <a:effectLst/>
                <a:latin typeface="+mn-lt"/>
                <a:ea typeface="+mn-ea"/>
                <a:cs typeface="+mn-cs"/>
              </a:rPr>
              <a:t>also reduce the possibility of muscle strains, back problems and other injuries.</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you’re not physically, mentally, and emotionally healthy your work and your safety</a:t>
            </a:r>
          </a:p>
          <a:p>
            <a:r>
              <a:rPr lang="en-US" sz="1200" kern="1200" dirty="0">
                <a:solidFill>
                  <a:schemeClr val="tx1"/>
                </a:solidFill>
                <a:effectLst/>
                <a:latin typeface="+mn-lt"/>
                <a:ea typeface="+mn-ea"/>
                <a:cs typeface="+mn-cs"/>
              </a:rPr>
              <a:t>suffer.</a:t>
            </a:r>
          </a:p>
          <a:p>
            <a:r>
              <a:rPr lang="en-US" dirty="0"/>
              <a:t>Examples</a:t>
            </a:r>
          </a:p>
          <a:p>
            <a:pPr marL="171450" indent="-171450">
              <a:buFont typeface="Arial" panose="020B0604020202020204" pitchFamily="34" charset="0"/>
              <a:buChar char="•"/>
            </a:pPr>
            <a:r>
              <a:rPr lang="en-US" dirty="0"/>
              <a:t>Stress can contribute directly to injuries. Worrying about personal problems instead of concentrating on the task can cause serious accidents.</a:t>
            </a:r>
          </a:p>
          <a:p>
            <a:pPr marL="171450" indent="-171450">
              <a:buFont typeface="Arial" panose="020B0604020202020204" pitchFamily="34" charset="0"/>
              <a:buChar char="•"/>
            </a:pPr>
            <a:r>
              <a:rPr lang="en-US" dirty="0"/>
              <a:t>Muscle tension caused by stress can contribute directly to problems such as back injuries.</a:t>
            </a: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Protect Yourself</a:t>
            </a:r>
          </a:p>
          <a:p>
            <a:r>
              <a:rPr lang="en-US" sz="1200" kern="1200" dirty="0">
                <a:solidFill>
                  <a:schemeClr val="tx1"/>
                </a:solidFill>
                <a:effectLst/>
                <a:latin typeface="+mn-lt"/>
                <a:ea typeface="+mn-ea"/>
                <a:cs typeface="+mn-cs"/>
              </a:rPr>
              <a:t>Improve Physical Health</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Get regular exercise to strengthen your heart and lungs. A brisk walk for a half-</a:t>
            </a:r>
          </a:p>
          <a:p>
            <a:r>
              <a:rPr lang="en-US" sz="1200" kern="1200" dirty="0">
                <a:solidFill>
                  <a:schemeClr val="tx1"/>
                </a:solidFill>
                <a:effectLst/>
                <a:latin typeface="+mn-lt"/>
                <a:ea typeface="+mn-ea"/>
                <a:cs typeface="+mn-cs"/>
              </a:rPr>
              <a:t>hour each day or two is highly recommended. Activities such as running,</a:t>
            </a:r>
          </a:p>
          <a:p>
            <a:r>
              <a:rPr lang="en-US" sz="1200" kern="1200" dirty="0">
                <a:solidFill>
                  <a:schemeClr val="tx1"/>
                </a:solidFill>
                <a:effectLst/>
                <a:latin typeface="+mn-lt"/>
                <a:ea typeface="+mn-ea"/>
                <a:cs typeface="+mn-cs"/>
              </a:rPr>
              <a:t>swimming, dancing and aerobics are other ways to get your heartbeat up and</a:t>
            </a:r>
          </a:p>
          <a:p>
            <a:r>
              <a:rPr lang="en-US" sz="1200" kern="1200" dirty="0">
                <a:solidFill>
                  <a:schemeClr val="tx1"/>
                </a:solidFill>
                <a:effectLst/>
                <a:latin typeface="+mn-lt"/>
                <a:ea typeface="+mn-ea"/>
                <a:cs typeface="+mn-cs"/>
              </a:rPr>
              <a:t>improve heart and lung function.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Strengthen your muscles. A program of exercises at home, or a weight-training</a:t>
            </a:r>
          </a:p>
          <a:p>
            <a:r>
              <a:rPr lang="en-US" sz="1200" kern="1200" dirty="0">
                <a:solidFill>
                  <a:schemeClr val="tx1"/>
                </a:solidFill>
                <a:effectLst/>
                <a:latin typeface="+mn-lt"/>
                <a:ea typeface="+mn-ea"/>
                <a:cs typeface="+mn-cs"/>
              </a:rPr>
              <a:t>program at a gym are two ways to accomplish this. Be sure to include routines to</a:t>
            </a:r>
          </a:p>
          <a:p>
            <a:r>
              <a:rPr lang="en-US" sz="1200" kern="1200" dirty="0">
                <a:solidFill>
                  <a:schemeClr val="tx1"/>
                </a:solidFill>
                <a:effectLst/>
                <a:latin typeface="+mn-lt"/>
                <a:ea typeface="+mn-ea"/>
                <a:cs typeface="+mn-cs"/>
              </a:rPr>
              <a:t>strengthen the muscles in your abdomen and back to help prevent back injuries.</a:t>
            </a: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214623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Protect Yourself</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Increase your flexibility. Include stretches in your exercise routines to help your</a:t>
            </a:r>
          </a:p>
          <a:p>
            <a:r>
              <a:rPr lang="en-US" sz="1200" kern="1200" dirty="0">
                <a:solidFill>
                  <a:schemeClr val="tx1"/>
                </a:solidFill>
                <a:effectLst/>
                <a:latin typeface="+mn-lt"/>
                <a:ea typeface="+mn-ea"/>
                <a:cs typeface="+mn-cs"/>
              </a:rPr>
              <a:t>muscles and joints stay limber.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Quit smoking. This one lifestyle change will pay you big bonuses in health and</a:t>
            </a:r>
          </a:p>
          <a:p>
            <a:r>
              <a:rPr lang="en-US" sz="1200" kern="1200" dirty="0">
                <a:solidFill>
                  <a:schemeClr val="tx1"/>
                </a:solidFill>
                <a:effectLst/>
                <a:latin typeface="+mn-lt"/>
                <a:ea typeface="+mn-ea"/>
                <a:cs typeface="+mn-cs"/>
              </a:rPr>
              <a:t>fitness. Avoid excessive consumption of alcohol, caffeine and other drugs.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Get regular medical and dental checkups. Follow the advice of health</a:t>
            </a:r>
          </a:p>
          <a:p>
            <a:r>
              <a:rPr lang="en-US" sz="1200" kern="1200" dirty="0">
                <a:solidFill>
                  <a:schemeClr val="tx1"/>
                </a:solidFill>
                <a:effectLst/>
                <a:latin typeface="+mn-lt"/>
                <a:ea typeface="+mn-ea"/>
                <a:cs typeface="+mn-cs"/>
              </a:rPr>
              <a:t>professionals.</a:t>
            </a: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Protect Yourself</a:t>
            </a:r>
          </a:p>
          <a:p>
            <a:r>
              <a:rPr lang="en-US" b="1" dirty="0"/>
              <a:t>Improve Mental and Emotional Health</a:t>
            </a:r>
          </a:p>
          <a:p>
            <a:pPr marL="171450" indent="-171450">
              <a:buFont typeface="Arial" panose="020B0604020202020204" pitchFamily="34" charset="0"/>
              <a:buChar char="•"/>
            </a:pPr>
            <a:r>
              <a:rPr lang="en-US" b="0" dirty="0"/>
              <a:t>Get enough sleep. The body needs sleep to repair the body and refresh the mind. Studies show North Americans are chronically short of sleep. Fatigue has been a factor in many serious accidents - vehicle collisions, train wrecks, plane crashes, chemical spills and even nuclear disasters.</a:t>
            </a:r>
          </a:p>
          <a:p>
            <a:pPr marL="171450" indent="-171450">
              <a:buFont typeface="Arial" panose="020B0604020202020204" pitchFamily="34" charset="0"/>
              <a:buChar char="•"/>
            </a:pPr>
            <a:r>
              <a:rPr lang="en-US" b="0" dirty="0"/>
              <a:t>Learn to manage stress before it causes emotional or physical problems. If you have a problem, find a trusted person with whom you can talk it out. Some situations need to be tackled head on; others must be simply accepted as having no solution.</a:t>
            </a: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Protect Yourself</a:t>
            </a:r>
          </a:p>
          <a:p>
            <a:pPr marL="171450" indent="-171450">
              <a:buFont typeface="Arial" panose="020B0604020202020204" pitchFamily="34" charset="0"/>
              <a:buChar char="•"/>
            </a:pPr>
            <a:r>
              <a:rPr lang="en-US" b="0" dirty="0"/>
              <a:t>Learn some deliberate relaxation techniques to help you deal with stress. Don’t be afraid to talk to your doctor or do some research on your own to find techniques that work for you.</a:t>
            </a:r>
          </a:p>
          <a:p>
            <a:pPr marL="171450" indent="-171450">
              <a:buFont typeface="Arial" panose="020B0604020202020204" pitchFamily="34" charset="0"/>
              <a:buChar char="•"/>
            </a:pPr>
            <a:r>
              <a:rPr lang="en-US" b="0" dirty="0"/>
              <a:t>A well-balanced diet can improve your physical, mental, and emotional health. It can increase your energy level, help you stay alert, reduce your body weight, and prevent illness and diseases.</a:t>
            </a:r>
            <a:endParaRPr lang="uk-UA" b="0"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769588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r>
              <a:rPr lang="en-US" sz="1200" kern="1200" dirty="0">
                <a:solidFill>
                  <a:schemeClr val="tx1"/>
                </a:solidFill>
                <a:effectLst/>
                <a:latin typeface="+mn-lt"/>
                <a:ea typeface="+mn-ea"/>
                <a:cs typeface="+mn-cs"/>
              </a:rPr>
              <a:t>When you pay attention to your physical, mental, and emotional health you improve</a:t>
            </a:r>
          </a:p>
          <a:p>
            <a:r>
              <a:rPr lang="en-US" sz="1200" kern="1200" dirty="0">
                <a:solidFill>
                  <a:schemeClr val="tx1"/>
                </a:solidFill>
                <a:effectLst/>
                <a:latin typeface="+mn-lt"/>
                <a:ea typeface="+mn-ea"/>
                <a:cs typeface="+mn-cs"/>
              </a:rPr>
              <a:t>your chances of working safely. This helps reduce your chances of being in an accident</a:t>
            </a:r>
          </a:p>
          <a:p>
            <a:r>
              <a:rPr lang="en-US" sz="1200" kern="1200" dirty="0">
                <a:solidFill>
                  <a:schemeClr val="tx1"/>
                </a:solidFill>
                <a:effectLst/>
                <a:latin typeface="+mn-lt"/>
                <a:ea typeface="+mn-ea"/>
                <a:cs typeface="+mn-cs"/>
              </a:rPr>
              <a:t>or being injured. Follow these tips to stay strong and healthy.</a:t>
            </a: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rPr>
              <a:t>Click anywhere to get started</a:t>
            </a:r>
            <a:r>
              <a:rPr lang="mr-IN" sz="3600" dirty="0">
                <a:solidFill>
                  <a:schemeClr val="tx2"/>
                </a:solidFill>
              </a:rPr>
              <a:t>…</a:t>
            </a:r>
            <a:endParaRPr lang="en-US" sz="3600" dirty="0">
              <a:solidFill>
                <a:schemeClr val="tx2"/>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Shape Up For Safety</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949" y="9747420"/>
            <a:ext cx="2825988" cy="501480"/>
          </a:xfrm>
          <a:prstGeom prst="rect">
            <a:avLst/>
          </a:prstGeom>
        </p:spPr>
      </p:pic>
      <p:pic>
        <p:nvPicPr>
          <p:cNvPr id="8" name="Picture 7">
            <a:extLst>
              <a:ext uri="{FF2B5EF4-FFF2-40B4-BE49-F238E27FC236}">
                <a16:creationId xmlns:a16="http://schemas.microsoft.com/office/drawing/2014/main" id="{3E1D25CB-B271-419E-A5A4-86298B65FE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53000" y="2842371"/>
            <a:ext cx="8278368" cy="5516658"/>
          </a:xfrm>
          <a:prstGeom prst="rect">
            <a:avLst/>
          </a:prstGeom>
        </p:spPr>
      </p:pic>
      <p:pic>
        <p:nvPicPr>
          <p:cNvPr id="4" name="Slide 2 Shape Up for Safety">
            <a:hlinkClick r:id="" action="ppaction://media"/>
            <a:extLst>
              <a:ext uri="{FF2B5EF4-FFF2-40B4-BE49-F238E27FC236}">
                <a16:creationId xmlns:a16="http://schemas.microsoft.com/office/drawing/2014/main" id="{4DC6E6B3-62DD-894E-BEB8-BDEE3D08F0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57800" y="-406400"/>
            <a:ext cx="812800" cy="8128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24" name="Picture Placeholder 23">
            <a:extLst>
              <a:ext uri="{FF2B5EF4-FFF2-40B4-BE49-F238E27FC236}">
                <a16:creationId xmlns:a16="http://schemas.microsoft.com/office/drawing/2014/main" id="{11EA7A57-D85A-4D34-934C-CB3A6C53232F}"/>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a:stretch/>
        </p:blipFill>
        <p:spPr>
          <a:xfrm>
            <a:off x="8939130" y="-27803"/>
            <a:ext cx="9348870" cy="10287000"/>
          </a:xfrm>
        </p:spPr>
      </p:pic>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2555756"/>
              <a:ext cx="5176679" cy="5632311"/>
            </a:xfrm>
            <a:prstGeom prst="rect">
              <a:avLst/>
            </a:prstGeom>
            <a:noFill/>
          </p:spPr>
          <p:txBody>
            <a:bodyPr wrap="square" rtlCol="0">
              <a:spAutoFit/>
            </a:bodyPr>
            <a:lstStyle/>
            <a:p>
              <a:r>
                <a:rPr lang="en-US" sz="4000" dirty="0">
                  <a:solidFill>
                    <a:schemeClr val="bg2"/>
                  </a:solidFill>
                </a:rPr>
                <a:t>Did you know your mental, physical, and emotional fitness is part of a safe work</a:t>
              </a:r>
            </a:p>
            <a:p>
              <a:r>
                <a:rPr lang="en-US" sz="4000" dirty="0">
                  <a:solidFill>
                    <a:schemeClr val="bg2"/>
                  </a:solidFill>
                </a:rPr>
                <a:t>environment?</a:t>
              </a:r>
            </a:p>
            <a:p>
              <a:endParaRPr lang="en-US" sz="4000" dirty="0">
                <a:solidFill>
                  <a:schemeClr val="bg2"/>
                </a:solidFill>
              </a:endParaRPr>
            </a:p>
            <a:p>
              <a:r>
                <a:rPr lang="en-US" sz="4000" dirty="0">
                  <a:solidFill>
                    <a:schemeClr val="bg2"/>
                  </a:solidFill>
                </a:rPr>
                <a:t>Your overall health can</a:t>
              </a:r>
            </a:p>
            <a:p>
              <a:r>
                <a:rPr lang="en-US" sz="4000" dirty="0">
                  <a:solidFill>
                    <a:schemeClr val="bg2"/>
                  </a:solidFill>
                </a:rPr>
                <a:t>also reduce the possibility of muscle strains, back problems and other injuries.</a:t>
              </a:r>
            </a:p>
          </p:txBody>
        </p:sp>
      </p:grpSp>
      <p:pic>
        <p:nvPicPr>
          <p:cNvPr id="2" name="Slide 3 Shape Up for Safety">
            <a:hlinkClick r:id="" action="ppaction://media"/>
            <a:extLst>
              <a:ext uri="{FF2B5EF4-FFF2-40B4-BE49-F238E27FC236}">
                <a16:creationId xmlns:a16="http://schemas.microsoft.com/office/drawing/2014/main" id="{BD6C9C2E-9118-8044-986A-F609826614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99695" y="-406400"/>
            <a:ext cx="812800" cy="8128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876300"/>
            <a:ext cx="6438900" cy="990689"/>
          </a:xfrm>
        </p:spPr>
        <p:txBody>
          <a:bodyPr/>
          <a:lstStyle/>
          <a:p>
            <a:r>
              <a:rPr lang="en-US" dirty="0"/>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3361" y="3004453"/>
            <a:ext cx="8045278" cy="4536819"/>
          </a:xfrm>
          <a:prstGeom prst="rect">
            <a:avLst/>
          </a:prstGeom>
        </p:spPr>
        <p:txBody>
          <a:bodyPr wrap="square">
            <a:spAutoFit/>
          </a:bodyPr>
          <a:lstStyle/>
          <a:p>
            <a:pPr>
              <a:lnSpc>
                <a:spcPct val="150000"/>
              </a:lnSpc>
            </a:pPr>
            <a:r>
              <a:rPr lang="en-US" sz="2800" dirty="0">
                <a:solidFill>
                  <a:schemeClr val="bg2"/>
                </a:solidFill>
              </a:rPr>
              <a:t>When you’re not physically, mentally, and emotionally healthy your work and your safety</a:t>
            </a:r>
          </a:p>
          <a:p>
            <a:pPr>
              <a:lnSpc>
                <a:spcPct val="150000"/>
              </a:lnSpc>
            </a:pPr>
            <a:r>
              <a:rPr lang="en-US" sz="2800" dirty="0">
                <a:solidFill>
                  <a:schemeClr val="bg2"/>
                </a:solidFill>
              </a:rPr>
              <a:t>suffer.</a:t>
            </a:r>
          </a:p>
          <a:p>
            <a:pPr marL="457200" indent="-457200">
              <a:lnSpc>
                <a:spcPct val="150000"/>
              </a:lnSpc>
              <a:buFont typeface="Arial" panose="020B0604020202020204" pitchFamily="34" charset="0"/>
              <a:buChar char="•"/>
            </a:pPr>
            <a:r>
              <a:rPr lang="en-US" sz="2800" i="1" dirty="0">
                <a:solidFill>
                  <a:schemeClr val="bg2"/>
                </a:solidFill>
              </a:rPr>
              <a:t>Stress can contribute directly to injuries.</a:t>
            </a:r>
          </a:p>
          <a:p>
            <a:pPr marL="457200" indent="-457200">
              <a:lnSpc>
                <a:spcPct val="150000"/>
              </a:lnSpc>
              <a:buFont typeface="Arial" panose="020B0604020202020204" pitchFamily="34" charset="0"/>
              <a:buChar char="•"/>
            </a:pPr>
            <a:r>
              <a:rPr lang="en-US" sz="2800" i="1" dirty="0">
                <a:solidFill>
                  <a:schemeClr val="bg2"/>
                </a:solidFill>
              </a:rPr>
              <a:t>Muscle tension caused by stress can contribute directly to problems such as back injuries.</a:t>
            </a: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a:stretch/>
        </p:blipFill>
        <p:spPr>
          <a:xfrm>
            <a:off x="0" y="2400300"/>
            <a:ext cx="9144000" cy="5486400"/>
          </a:xfrm>
        </p:spPr>
      </p:pic>
      <p:pic>
        <p:nvPicPr>
          <p:cNvPr id="2" name="Slide 4 Shape Up for Safety">
            <a:hlinkClick r:id="" action="ppaction://media"/>
            <a:extLst>
              <a:ext uri="{FF2B5EF4-FFF2-40B4-BE49-F238E27FC236}">
                <a16:creationId xmlns:a16="http://schemas.microsoft.com/office/drawing/2014/main" id="{4D56E9EF-3E6F-CA40-AEF8-ACB75F10D9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05400" y="-406400"/>
            <a:ext cx="812800" cy="8128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57250" y="842771"/>
            <a:ext cx="7429500" cy="715581"/>
          </a:xfrm>
        </p:spPr>
        <p:txBody>
          <a:bodyPr/>
          <a:lstStyle/>
          <a:p>
            <a:r>
              <a:rPr lang="en-US" dirty="0"/>
              <a:t>How to Protect Yourself</a:t>
            </a:r>
          </a:p>
        </p:txBody>
      </p:sp>
      <p:sp>
        <p:nvSpPr>
          <p:cNvPr id="10" name="Rectangle 9"/>
          <p:cNvSpPr/>
          <p:nvPr/>
        </p:nvSpPr>
        <p:spPr>
          <a:xfrm>
            <a:off x="0" y="22479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857250" y="3192004"/>
            <a:ext cx="5105400" cy="1951496"/>
          </a:xfrm>
          <a:prstGeom prst="rect">
            <a:avLst/>
          </a:prstGeom>
        </p:spPr>
        <p:txBody>
          <a:bodyPr wrap="square">
            <a:spAutoFit/>
          </a:bodyPr>
          <a:lstStyle/>
          <a:p>
            <a:pPr>
              <a:lnSpc>
                <a:spcPct val="150000"/>
              </a:lnSpc>
            </a:pPr>
            <a:r>
              <a:rPr lang="en-US" sz="2800" b="1" dirty="0">
                <a:solidFill>
                  <a:schemeClr val="bg2"/>
                </a:solidFill>
              </a:rPr>
              <a:t>Improve Physical Health</a:t>
            </a:r>
          </a:p>
          <a:p>
            <a:pPr marL="457200" indent="-457200">
              <a:lnSpc>
                <a:spcPct val="150000"/>
              </a:lnSpc>
              <a:buFont typeface="Arial" panose="020B0604020202020204" pitchFamily="34" charset="0"/>
              <a:buChar char="•"/>
            </a:pPr>
            <a:r>
              <a:rPr lang="en-US" sz="2800" dirty="0">
                <a:solidFill>
                  <a:schemeClr val="bg2"/>
                </a:solidFill>
              </a:rPr>
              <a:t>Get regular exercise</a:t>
            </a:r>
          </a:p>
          <a:p>
            <a:pPr marL="457200" indent="-457200">
              <a:lnSpc>
                <a:spcPct val="150000"/>
              </a:lnSpc>
              <a:buFont typeface="Arial" panose="020B0604020202020204" pitchFamily="34" charset="0"/>
              <a:buChar char="•"/>
            </a:pPr>
            <a:r>
              <a:rPr lang="en-US" sz="2800" dirty="0">
                <a:solidFill>
                  <a:schemeClr val="bg2"/>
                </a:solidFill>
              </a:rPr>
              <a:t>Strengthen your muscles  </a:t>
            </a: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a:stretch/>
        </p:blipFill>
        <p:spPr>
          <a:xfrm>
            <a:off x="9144000" y="2247900"/>
            <a:ext cx="9144000" cy="5486400"/>
          </a:xfrm>
        </p:spPr>
      </p:pic>
      <p:pic>
        <p:nvPicPr>
          <p:cNvPr id="2" name="Slide 5 Shape Up for Safety">
            <a:hlinkClick r:id="" action="ppaction://media"/>
            <a:extLst>
              <a:ext uri="{FF2B5EF4-FFF2-40B4-BE49-F238E27FC236}">
                <a16:creationId xmlns:a16="http://schemas.microsoft.com/office/drawing/2014/main" id="{1B4C4DE0-9466-A543-91BA-49907F651C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29200" y="29971"/>
            <a:ext cx="812800" cy="812800"/>
          </a:xfrm>
          <a:prstGeom prst="rect">
            <a:avLst/>
          </a:prstGeom>
        </p:spPr>
      </p:pic>
    </p:spTree>
    <p:extLst>
      <p:ext uri="{BB962C8B-B14F-4D97-AF65-F5344CB8AC3E}">
        <p14:creationId xmlns:p14="http://schemas.microsoft.com/office/powerpoint/2010/main" val="396663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76300"/>
            <a:ext cx="6634843" cy="762089"/>
          </a:xfrm>
        </p:spPr>
        <p:txBody>
          <a:bodyPr/>
          <a:lstStyle/>
          <a:p>
            <a:r>
              <a:rPr lang="en-US" dirty="0"/>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a:stretch/>
        </p:blipFill>
        <p:spPr>
          <a:xfrm>
            <a:off x="0" y="2400300"/>
            <a:ext cx="9187248" cy="5486400"/>
          </a:xfrm>
        </p:spPr>
      </p:pic>
      <p:sp>
        <p:nvSpPr>
          <p:cNvPr id="7" name="TextBox 6">
            <a:extLst>
              <a:ext uri="{FF2B5EF4-FFF2-40B4-BE49-F238E27FC236}">
                <a16:creationId xmlns:a16="http://schemas.microsoft.com/office/drawing/2014/main" id="{1867828F-492D-4BF1-8A4E-822DF2FD5B9B}"/>
              </a:ext>
            </a:extLst>
          </p:cNvPr>
          <p:cNvSpPr txBox="1"/>
          <p:nvPr/>
        </p:nvSpPr>
        <p:spPr>
          <a:xfrm>
            <a:off x="10389286" y="3521421"/>
            <a:ext cx="6645876" cy="3244158"/>
          </a:xfrm>
          <a:prstGeom prst="rect">
            <a:avLst/>
          </a:prstGeom>
          <a:noFill/>
        </p:spPr>
        <p:txBody>
          <a:bodyPr wrap="square" rtlCol="0">
            <a:spAutoFit/>
          </a:bodyPr>
          <a:lstStyle/>
          <a:p>
            <a:pPr>
              <a:lnSpc>
                <a:spcPct val="150000"/>
              </a:lnSpc>
            </a:pPr>
            <a:r>
              <a:rPr lang="en-US" sz="2800" b="1" dirty="0">
                <a:solidFill>
                  <a:schemeClr val="bg2"/>
                </a:solidFill>
              </a:rPr>
              <a:t>Improve Physical Health </a:t>
            </a:r>
          </a:p>
          <a:p>
            <a:pPr marL="457200" indent="-457200">
              <a:lnSpc>
                <a:spcPct val="150000"/>
              </a:lnSpc>
              <a:buFont typeface="Arial" panose="020B0604020202020204" pitchFamily="34" charset="0"/>
              <a:buChar char="•"/>
            </a:pPr>
            <a:r>
              <a:rPr lang="en-US" sz="2800" dirty="0">
                <a:solidFill>
                  <a:schemeClr val="bg2"/>
                </a:solidFill>
              </a:rPr>
              <a:t>Increase your flexibility</a:t>
            </a:r>
          </a:p>
          <a:p>
            <a:pPr marL="457200" indent="-457200">
              <a:lnSpc>
                <a:spcPct val="150000"/>
              </a:lnSpc>
              <a:buFont typeface="Arial" panose="020B0604020202020204" pitchFamily="34" charset="0"/>
              <a:buChar char="•"/>
            </a:pPr>
            <a:r>
              <a:rPr lang="en-US" sz="2800" dirty="0">
                <a:solidFill>
                  <a:schemeClr val="bg2"/>
                </a:solidFill>
              </a:rPr>
              <a:t>Quit smoking</a:t>
            </a:r>
          </a:p>
          <a:p>
            <a:pPr marL="457200" indent="-457200">
              <a:lnSpc>
                <a:spcPct val="150000"/>
              </a:lnSpc>
              <a:buFont typeface="Arial" panose="020B0604020202020204" pitchFamily="34" charset="0"/>
              <a:buChar char="•"/>
            </a:pPr>
            <a:r>
              <a:rPr lang="en-US" sz="2800" dirty="0">
                <a:solidFill>
                  <a:schemeClr val="bg2"/>
                </a:solidFill>
              </a:rPr>
              <a:t>Get regular medical and dental checkups </a:t>
            </a:r>
          </a:p>
        </p:txBody>
      </p:sp>
      <p:pic>
        <p:nvPicPr>
          <p:cNvPr id="2" name="Slide 6 Shape Up for Safety">
            <a:hlinkClick r:id="" action="ppaction://media"/>
            <a:extLst>
              <a:ext uri="{FF2B5EF4-FFF2-40B4-BE49-F238E27FC236}">
                <a16:creationId xmlns:a16="http://schemas.microsoft.com/office/drawing/2014/main" id="{F3412671-1D77-534A-B15D-FC9ACC384E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53000" y="-406400"/>
            <a:ext cx="812800" cy="8128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2000" y="909072"/>
            <a:ext cx="7124700" cy="881628"/>
          </a:xfrm>
        </p:spPr>
        <p:txBody>
          <a:bodyPr/>
          <a:lstStyle/>
          <a:p>
            <a:r>
              <a:rPr lang="en-US" dirty="0"/>
              <a:t>How to Protect Yourself</a:t>
            </a:r>
            <a:endParaRPr lang="uk-UA" dirty="0">
              <a:solidFill>
                <a:schemeClr val="accent1"/>
              </a:solidFill>
            </a:endParaRPr>
          </a:p>
        </p:txBody>
      </p:sp>
      <p:grpSp>
        <p:nvGrpSpPr>
          <p:cNvPr id="3" name="Group 2"/>
          <p:cNvGrpSpPr/>
          <p:nvPr/>
        </p:nvGrpSpPr>
        <p:grpSpPr>
          <a:xfrm>
            <a:off x="0" y="2552700"/>
            <a:ext cx="91440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1068874" y="3028808"/>
              <a:ext cx="8077200" cy="1951496"/>
            </a:xfrm>
            <a:prstGeom prst="rect">
              <a:avLst/>
            </a:prstGeom>
            <a:noFill/>
          </p:spPr>
          <p:txBody>
            <a:bodyPr wrap="square" rtlCol="0">
              <a:spAutoFit/>
            </a:bodyPr>
            <a:lstStyle/>
            <a:p>
              <a:pPr>
                <a:lnSpc>
                  <a:spcPct val="150000"/>
                </a:lnSpc>
              </a:pPr>
              <a:r>
                <a:rPr lang="en-US" sz="2800" b="1" dirty="0">
                  <a:solidFill>
                    <a:schemeClr val="bg2"/>
                  </a:solidFill>
                </a:rPr>
                <a:t>Improve Mental and Emotional Health</a:t>
              </a:r>
            </a:p>
            <a:p>
              <a:pPr marL="457200" indent="-457200">
                <a:lnSpc>
                  <a:spcPct val="150000"/>
                </a:lnSpc>
                <a:buFont typeface="Arial" panose="020B0604020202020204" pitchFamily="34" charset="0"/>
                <a:buChar char="•"/>
              </a:pPr>
              <a:r>
                <a:rPr lang="en-US" sz="2800" dirty="0">
                  <a:solidFill>
                    <a:schemeClr val="bg2"/>
                  </a:solidFill>
                </a:rPr>
                <a:t>Get enough sleep</a:t>
              </a:r>
            </a:p>
            <a:p>
              <a:pPr marL="457200" indent="-457200">
                <a:lnSpc>
                  <a:spcPct val="150000"/>
                </a:lnSpc>
                <a:buFont typeface="Arial" panose="020B0604020202020204" pitchFamily="34" charset="0"/>
                <a:buChar char="•"/>
              </a:pPr>
              <a:r>
                <a:rPr lang="en-US" sz="2800" dirty="0">
                  <a:solidFill>
                    <a:schemeClr val="bg2"/>
                  </a:solidFill>
                </a:rPr>
                <a:t>Learn to manage stress before it’s a problem</a:t>
              </a: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44000" y="2552700"/>
            <a:ext cx="9144000" cy="5486400"/>
          </a:xfrm>
          <a:prstGeom prst="rect">
            <a:avLst/>
          </a:prstGeom>
        </p:spPr>
      </p:pic>
      <p:pic>
        <p:nvPicPr>
          <p:cNvPr id="2" name="Slide 7 Shape Up for Safety">
            <a:hlinkClick r:id="" action="ppaction://media"/>
            <a:extLst>
              <a:ext uri="{FF2B5EF4-FFF2-40B4-BE49-F238E27FC236}">
                <a16:creationId xmlns:a16="http://schemas.microsoft.com/office/drawing/2014/main" id="{65CFD07E-A1E8-ED42-9BA8-D9160AB5D8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406400"/>
            <a:ext cx="812800" cy="8128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762000" y="787947"/>
            <a:ext cx="7353300"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t>How to Protect Yourself</a:t>
            </a:r>
          </a:p>
        </p:txBody>
      </p:sp>
      <p:pic>
        <p:nvPicPr>
          <p:cNvPr id="5" name="Picture Placeholder 4">
            <a:extLst>
              <a:ext uri="{FF2B5EF4-FFF2-40B4-BE49-F238E27FC236}">
                <a16:creationId xmlns:a16="http://schemas.microsoft.com/office/drawing/2014/main" id="{17F8332A-CCEF-4DD5-996E-47AA0B8AF3BE}"/>
              </a:ext>
            </a:extLst>
          </p:cNvPr>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r="-198"/>
          <a:stretch/>
        </p:blipFill>
        <p:spPr>
          <a:xfrm>
            <a:off x="9525000" y="2362200"/>
            <a:ext cx="8763000" cy="5486400"/>
          </a:xfrm>
        </p:spPr>
      </p:pic>
      <p:sp>
        <p:nvSpPr>
          <p:cNvPr id="7" name="TextBox 6">
            <a:extLst>
              <a:ext uri="{FF2B5EF4-FFF2-40B4-BE49-F238E27FC236}">
                <a16:creationId xmlns:a16="http://schemas.microsoft.com/office/drawing/2014/main" id="{B0369C6B-D18C-4CCF-81D5-91F16F2021B5}"/>
              </a:ext>
            </a:extLst>
          </p:cNvPr>
          <p:cNvSpPr txBox="1"/>
          <p:nvPr/>
        </p:nvSpPr>
        <p:spPr>
          <a:xfrm>
            <a:off x="1162050" y="3521421"/>
            <a:ext cx="7353300" cy="1951496"/>
          </a:xfrm>
          <a:prstGeom prst="rect">
            <a:avLst/>
          </a:prstGeom>
          <a:noFill/>
        </p:spPr>
        <p:txBody>
          <a:bodyPr wrap="square" rtlCol="0">
            <a:spAutoFit/>
          </a:bodyPr>
          <a:lstStyle/>
          <a:p>
            <a:pPr>
              <a:lnSpc>
                <a:spcPct val="150000"/>
              </a:lnSpc>
            </a:pPr>
            <a:r>
              <a:rPr lang="en-US" sz="2800" b="1" dirty="0">
                <a:solidFill>
                  <a:schemeClr val="bg2"/>
                </a:solidFill>
              </a:rPr>
              <a:t>Improve Mental and Emotional Health </a:t>
            </a:r>
          </a:p>
          <a:p>
            <a:pPr marL="457200" indent="-457200">
              <a:lnSpc>
                <a:spcPct val="150000"/>
              </a:lnSpc>
              <a:buFont typeface="Arial" panose="020B0604020202020204" pitchFamily="34" charset="0"/>
              <a:buChar char="•"/>
            </a:pPr>
            <a:r>
              <a:rPr lang="en-US" sz="2800" dirty="0">
                <a:solidFill>
                  <a:schemeClr val="bg2"/>
                </a:solidFill>
              </a:rPr>
              <a:t>Learn relaxation techniques</a:t>
            </a:r>
          </a:p>
          <a:p>
            <a:pPr marL="457200" indent="-457200">
              <a:lnSpc>
                <a:spcPct val="150000"/>
              </a:lnSpc>
              <a:buFont typeface="Arial" panose="020B0604020202020204" pitchFamily="34" charset="0"/>
              <a:buChar char="•"/>
            </a:pPr>
            <a:r>
              <a:rPr lang="en-US" sz="2800" dirty="0">
                <a:solidFill>
                  <a:schemeClr val="bg2"/>
                </a:solidFill>
              </a:rPr>
              <a:t>Maintain a well-balanced diet</a:t>
            </a:r>
          </a:p>
        </p:txBody>
      </p:sp>
      <p:pic>
        <p:nvPicPr>
          <p:cNvPr id="2" name="Slide 8 Shape Up for Safety">
            <a:hlinkClick r:id="" action="ppaction://media"/>
            <a:extLst>
              <a:ext uri="{FF2B5EF4-FFF2-40B4-BE49-F238E27FC236}">
                <a16:creationId xmlns:a16="http://schemas.microsoft.com/office/drawing/2014/main" id="{A8493954-20F3-B84A-BC14-E03C68484D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95800" y="-24853"/>
            <a:ext cx="812800" cy="812800"/>
          </a:xfrm>
          <a:prstGeom prst="rect">
            <a:avLst/>
          </a:prstGeom>
        </p:spPr>
      </p:pic>
    </p:spTree>
    <p:extLst>
      <p:ext uri="{BB962C8B-B14F-4D97-AF65-F5344CB8AC3E}">
        <p14:creationId xmlns:p14="http://schemas.microsoft.com/office/powerpoint/2010/main" val="154235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a:stretch/>
        </p:blipFill>
        <p:spPr>
          <a:xfrm>
            <a:off x="0" y="0"/>
            <a:ext cx="18288000" cy="10287000"/>
          </a:xfrm>
        </p:spPr>
      </p:pic>
      <p:grpSp>
        <p:nvGrpSpPr>
          <p:cNvPr id="21" name="Group 20"/>
          <p:cNvGrpSpPr/>
          <p:nvPr/>
        </p:nvGrpSpPr>
        <p:grpSpPr>
          <a:xfrm>
            <a:off x="-26773" y="-10839"/>
            <a:ext cx="18288000" cy="10343382"/>
            <a:chOff x="-1216240" y="116805"/>
            <a:chExt cx="7617040" cy="10132502"/>
          </a:xfrm>
        </p:grpSpPr>
        <p:sp>
          <p:nvSpPr>
            <p:cNvPr id="5" name="Rectangle 4"/>
            <p:cNvSpPr/>
            <p:nvPr/>
          </p:nvSpPr>
          <p:spPr>
            <a:xfrm>
              <a:off x="-1216240" y="116805"/>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Final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4432074"/>
            </a:xfrm>
            <a:prstGeom prst="rect">
              <a:avLst/>
            </a:prstGeom>
            <a:noFill/>
          </p:spPr>
          <p:txBody>
            <a:bodyPr wrap="square" rtlCol="0">
              <a:spAutoFit/>
            </a:bodyPr>
            <a:lstStyle/>
            <a:p>
              <a:pPr algn="ctr"/>
              <a:r>
                <a:rPr lang="en-US" sz="4800" b="1" dirty="0">
                  <a:solidFill>
                    <a:schemeClr val="bg1"/>
                  </a:solidFill>
                </a:rPr>
                <a:t>When you pay attention to your physical, mental, and emotional health you improve</a:t>
              </a:r>
            </a:p>
            <a:p>
              <a:pPr algn="ctr"/>
              <a:r>
                <a:rPr lang="en-US" sz="4800" b="1" dirty="0">
                  <a:solidFill>
                    <a:schemeClr val="bg1"/>
                  </a:solidFill>
                </a:rPr>
                <a:t>your chances of working safely. This helps reduce your chances of being in an accident</a:t>
              </a:r>
            </a:p>
            <a:p>
              <a:pPr algn="ctr"/>
              <a:r>
                <a:rPr lang="en-US" sz="4800" b="1" dirty="0">
                  <a:solidFill>
                    <a:schemeClr val="bg1"/>
                  </a:solidFill>
                </a:rPr>
                <a:t>or being injured. Follow these tips to stay strong and healthy.</a:t>
              </a:r>
            </a:p>
          </p:txBody>
        </p:sp>
      </p:grpSp>
      <p:pic>
        <p:nvPicPr>
          <p:cNvPr id="2" name="Slide 9 Shape Up for Safety">
            <a:hlinkClick r:id="" action="ppaction://media"/>
            <a:extLst>
              <a:ext uri="{FF2B5EF4-FFF2-40B4-BE49-F238E27FC236}">
                <a16:creationId xmlns:a16="http://schemas.microsoft.com/office/drawing/2014/main" id="{49344DD8-CCF9-BF41-A1F6-211A5CCE44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08111" y="265466"/>
            <a:ext cx="812800" cy="8128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7951</TotalTime>
  <Words>750</Words>
  <Application>Microsoft Macintosh PowerPoint</Application>
  <PresentationFormat>Custom</PresentationFormat>
  <Paragraphs>82</Paragraphs>
  <Slides>9</Slides>
  <Notes>9</Notes>
  <HiddenSlides>0</HiddenSlides>
  <MMClips>8</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9</vt:i4>
      </vt:variant>
    </vt:vector>
  </HeadingPairs>
  <TitlesOfParts>
    <vt:vector size="18" baseType="lpstr">
      <vt:lpstr>Arial</vt:lpstr>
      <vt:lpstr>Calibri</vt:lpstr>
      <vt:lpstr>Lato Semibold</vt:lpstr>
      <vt:lpstr>Roboto</vt:lpstr>
      <vt:lpstr>Roboto Condensed</vt:lpstr>
      <vt:lpstr>GENARAL LAYOUTS</vt:lpstr>
      <vt:lpstr>TEAM SLIDES</vt:lpstr>
      <vt:lpstr>SLIDES WITH IMAGES</vt:lpstr>
      <vt:lpstr>PORTFOLIO</vt:lpstr>
      <vt:lpstr>PowerPoint Presentation</vt:lpstr>
      <vt:lpstr>Shape Up For Safety</vt:lpstr>
      <vt:lpstr>PowerPoint Presentation</vt:lpstr>
      <vt:lpstr>What’s the Danger?</vt:lpstr>
      <vt:lpstr>How to Protect Yourself</vt:lpstr>
      <vt:lpstr>How to Protect Yourself</vt:lpstr>
      <vt:lpstr>How to Protect Yourself</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Vicky Pickford</cp:lastModifiedBy>
  <cp:revision>1007</cp:revision>
  <dcterms:created xsi:type="dcterms:W3CDTF">2015-01-20T11:47:48Z</dcterms:created>
  <dcterms:modified xsi:type="dcterms:W3CDTF">2018-10-25T21:57:42Z</dcterms:modified>
</cp:coreProperties>
</file>