
<file path=[Content_Types].xml><?xml version="1.0" encoding="utf-8"?>
<Types xmlns="http://schemas.openxmlformats.org/package/2006/content-types">
  <Default Extension="bin" ContentType="audio/unknown"/>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5"/>
  </p:notesMasterIdLst>
  <p:sldIdLst>
    <p:sldId id="269" r:id="rId5"/>
    <p:sldId id="606" r:id="rId6"/>
    <p:sldId id="613" r:id="rId7"/>
    <p:sldId id="614" r:id="rId8"/>
    <p:sldId id="619" r:id="rId9"/>
    <p:sldId id="616" r:id="rId10"/>
    <p:sldId id="618" r:id="rId11"/>
    <p:sldId id="624" r:id="rId12"/>
    <p:sldId id="625" r:id="rId13"/>
    <p:sldId id="622" r:id="rId14"/>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4" autoAdjust="0"/>
    <p:restoredTop sz="43540" autoAdjust="0"/>
  </p:normalViewPr>
  <p:slideViewPr>
    <p:cSldViewPr>
      <p:cViewPr varScale="1">
        <p:scale>
          <a:sx n="26" d="100"/>
          <a:sy n="26" d="100"/>
        </p:scale>
        <p:origin x="2520" y="66"/>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22.10.2018</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r>
              <a:rPr lang="en-US" sz="1200" kern="1200" dirty="0">
                <a:solidFill>
                  <a:schemeClr val="tx1"/>
                </a:solidFill>
                <a:effectLst/>
                <a:latin typeface="+mn-lt"/>
                <a:ea typeface="+mn-ea"/>
                <a:cs typeface="+mn-cs"/>
              </a:rPr>
              <a:t>Qualified personnel and a competent person should always be on hand to provide supervision during excavation. You also must look out for your safety and the safety of the excavation. Knowing what causes cave-ins will help you do that. </a:t>
            </a:r>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Five Factors of Excavation Safety</a:t>
            </a:r>
            <a:endParaRPr lang="en-US" sz="1200" kern="1200" dirty="0">
              <a:solidFill>
                <a:schemeClr val="tx1"/>
              </a:solidFill>
              <a:effectLst/>
              <a:latin typeface="+mn-lt"/>
              <a:ea typeface="+mn-ea"/>
              <a:cs typeface="+mn-cs"/>
            </a:endParaRPr>
          </a:p>
          <a:p>
            <a:br>
              <a:rPr lang="en-US" b="0" dirty="0"/>
            </a:br>
            <a:br>
              <a:rPr lang="en-US" dirty="0"/>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kern="1200" dirty="0">
                <a:solidFill>
                  <a:schemeClr val="tx1"/>
                </a:solidFill>
                <a:effectLst/>
                <a:latin typeface="+mn-lt"/>
                <a:ea typeface="+mn-ea"/>
                <a:cs typeface="+mn-cs"/>
              </a:rPr>
              <a:t>What’s at stake is your life. Trenching and excavating involve serious hazards. If you’re in an excavation you need to know how to identify the hazards and how they can be prevented. </a:t>
            </a: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What’s the Danger?</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year excavation and trenching cave-ins cause thousands of injuries and deaths. More injuries and fatalities occur from hazardous atmospheres in the trench, being struck-by equipment operating in and around the excavation, falling loads or spoil piles, and tripping and falling on materials in the dig. For this talk we are going to focus on what makes a trench or excavation unsafe and ways your employer must protect you.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How to Protect Yourself</a:t>
            </a:r>
          </a:p>
          <a:p>
            <a:r>
              <a:rPr lang="en-US" sz="1200" kern="1200" dirty="0">
                <a:solidFill>
                  <a:schemeClr val="tx1"/>
                </a:solidFill>
                <a:effectLst/>
                <a:latin typeface="+mn-lt"/>
                <a:ea typeface="+mn-ea"/>
                <a:cs typeface="+mn-cs"/>
              </a:rPr>
              <a:t>There are important things to know and consider when digging and working in an excavation. An experienced excavation crew know that a stable excavation is compromised and made unsafe by the following factors:</a:t>
            </a:r>
          </a:p>
          <a:p>
            <a:pPr marL="171450" indent="-171450">
              <a:buFont typeface="Arial" panose="020B0604020202020204" pitchFamily="34" charset="0"/>
              <a:buChar char="•"/>
            </a:pPr>
            <a:r>
              <a:rPr lang="en-US" sz="1200" dirty="0">
                <a:solidFill>
                  <a:schemeClr val="bg2"/>
                </a:solidFill>
              </a:rPr>
              <a:t>Soil Type</a:t>
            </a:r>
          </a:p>
          <a:p>
            <a:pPr marL="171450" indent="-171450">
              <a:buFont typeface="Arial" panose="020B0604020202020204" pitchFamily="34" charset="0"/>
              <a:buChar char="•"/>
            </a:pPr>
            <a:r>
              <a:rPr lang="en-US" sz="1200" dirty="0">
                <a:solidFill>
                  <a:schemeClr val="bg2"/>
                </a:solidFill>
              </a:rPr>
              <a:t>Weather and Moisture</a:t>
            </a:r>
          </a:p>
          <a:p>
            <a:pPr marL="171450" indent="-171450">
              <a:buFont typeface="Arial" panose="020B0604020202020204" pitchFamily="34" charset="0"/>
              <a:buChar char="•"/>
            </a:pPr>
            <a:r>
              <a:rPr lang="en-US" sz="1200" dirty="0">
                <a:solidFill>
                  <a:schemeClr val="bg2"/>
                </a:solidFill>
              </a:rPr>
              <a:t>Vibration and Equipment</a:t>
            </a:r>
          </a:p>
          <a:p>
            <a:pPr marL="171450" indent="-171450">
              <a:buFont typeface="Arial" panose="020B0604020202020204" pitchFamily="34" charset="0"/>
              <a:buChar char="•"/>
            </a:pPr>
            <a:r>
              <a:rPr lang="en-US" sz="1200" dirty="0">
                <a:solidFill>
                  <a:schemeClr val="bg2"/>
                </a:solidFill>
              </a:rPr>
              <a:t>Previous Excavation</a:t>
            </a:r>
          </a:p>
          <a:p>
            <a:pPr marL="171450" indent="-171450">
              <a:buFont typeface="Arial" panose="020B0604020202020204" pitchFamily="34" charset="0"/>
              <a:buChar char="•"/>
            </a:pPr>
            <a:r>
              <a:rPr lang="en-US" sz="1200" dirty="0">
                <a:solidFill>
                  <a:schemeClr val="bg2"/>
                </a:solidFill>
              </a:rPr>
              <a:t>Time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1" i="1" kern="1200" dirty="0">
                <a:solidFill>
                  <a:schemeClr val="tx1"/>
                </a:solidFill>
                <a:effectLst/>
                <a:latin typeface="+mn-lt"/>
                <a:ea typeface="+mn-ea"/>
                <a:cs typeface="+mn-cs"/>
              </a:rPr>
              <a:t>Soil Type </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There are four general types of soil to be aware of: </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Hard, very dense, with little natural moisture, high internal strength. Excavation usually requires mechanical equipment.</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Very stiff and dense, with low-to-medium moisture content, medium internal strength.</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Stiff to firm and compact to loose, with low degree of internal strength.</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Soft to very soft and loose, very sensitive to vibration and motion, with almost no internal strength and often wet or muddy.</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you can recognize the different types of soil you can get an idea if protective measures should be in place, i.e. shoring, trench boxes.  A competent person or engineer should be on site to perform soil analysis and regular inspections of the excavation. </a:t>
            </a:r>
            <a:endParaRPr lang="en-US" sz="11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How to Protect Yourself</a:t>
            </a:r>
          </a:p>
          <a:p>
            <a:r>
              <a:rPr lang="en-US" sz="1200" b="1" i="1" kern="1200" dirty="0">
                <a:solidFill>
                  <a:schemeClr val="tx1"/>
                </a:solidFill>
                <a:effectLst/>
                <a:latin typeface="+mn-lt"/>
                <a:ea typeface="+mn-ea"/>
                <a:cs typeface="+mn-cs"/>
              </a:rPr>
              <a:t>Weather and Moisture</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Water in an excavation weakens the walls of the excavation. </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are not safe in an excavation where water is accumulating or has accumulated unless certain precautions are taken to protect you. Some of these precautions include:</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Special support or shield system to prevent cave-ins.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Water removal to control the water level.</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Safety harness and lifeline. </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competent person on site must inspect excavations every day, before the start of each shift and after rain, leaks and other hazard-increasing events. </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769588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How to Protect Yourself</a:t>
            </a:r>
          </a:p>
          <a:p>
            <a:r>
              <a:rPr lang="en-US" sz="1200" b="1" i="1" kern="1200" dirty="0">
                <a:solidFill>
                  <a:schemeClr val="tx1"/>
                </a:solidFill>
                <a:effectLst/>
                <a:latin typeface="+mn-lt"/>
                <a:ea typeface="+mn-ea"/>
                <a:cs typeface="+mn-cs"/>
              </a:rPr>
              <a:t>Vibration and Equipment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Vibration from vehicles and equipment can shake the ground and loosen soil which can lead to a cave-in.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Vibration can also cause spoil piles near the excavation to shift and possibly fall into the excavation.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weight of vehicles and equipment parked close to the edge of a trench puts extra pressure on the excavation walls, making it more likely to collapse.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alert to these hazards and speak to your supervisor or competent person if vehicles and equipment are causing a hazardous condition.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497897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How to Protect Yourself</a:t>
            </a:r>
          </a:p>
          <a:p>
            <a:r>
              <a:rPr lang="en-US" sz="1200" b="1" i="1" kern="1200" dirty="0">
                <a:solidFill>
                  <a:schemeClr val="tx1"/>
                </a:solidFill>
                <a:effectLst/>
                <a:latin typeface="+mn-lt"/>
                <a:ea typeface="+mn-ea"/>
                <a:cs typeface="+mn-cs"/>
              </a:rPr>
              <a:t>Previous Excavation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site that has been excavated before is more likely to cave-in because previous digging weakens the strength and stability of the soil.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competent person on site must see that these, and all excavations have shoring, shielding, or other protective measures in place before allowing anyone to enter. </a:t>
            </a:r>
            <a:endParaRPr lang="en-US" sz="11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Time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longer an excavation is left open and unprotected the more likely it is to cave in.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fact, with most unprotected excavations it’s a matter WHEN a cave-in will happen – not IF one will occur.</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661101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rPr>
              <a:t>Click anywhere to get started</a:t>
            </a:r>
            <a:r>
              <a:rPr lang="mr-IN" sz="3600" dirty="0">
                <a:solidFill>
                  <a:schemeClr val="tx2"/>
                </a:solidFill>
              </a:rPr>
              <a:t>…</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rotWithShape="1">
          <a:blip r:embed="rId5">
            <a:extLst>
              <a:ext uri="{28A0092B-C50C-407E-A947-70E740481C1C}">
                <a14:useLocalDpi xmlns:a14="http://schemas.microsoft.com/office/drawing/2010/main" val="0"/>
              </a:ext>
            </a:extLst>
          </a:blip>
          <a:srcRect l="17796" t="18429"/>
          <a:stretch/>
        </p:blipFill>
        <p:spPr>
          <a:xfrm>
            <a:off x="0" y="0"/>
            <a:ext cx="18288000" cy="10287000"/>
          </a:xfrm>
        </p:spPr>
      </p:pic>
      <p:grpSp>
        <p:nvGrpSpPr>
          <p:cNvPr id="21" name="Group 20"/>
          <p:cNvGrpSpPr/>
          <p:nvPr/>
        </p:nvGrpSpPr>
        <p:grpSpPr>
          <a:xfrm>
            <a:off x="0" y="0"/>
            <a:ext cx="18288001" cy="10343382"/>
            <a:chOff x="-3660040" y="99126"/>
            <a:chExt cx="6982287" cy="10132502"/>
          </a:xfrm>
        </p:grpSpPr>
        <p:sp>
          <p:nvSpPr>
            <p:cNvPr id="5" name="Rectangle 4"/>
            <p:cNvSpPr/>
            <p:nvPr/>
          </p:nvSpPr>
          <p:spPr>
            <a:xfrm>
              <a:off x="-3660040" y="99126"/>
              <a:ext cx="6982287"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2530799" y="1467274"/>
              <a:ext cx="4561114"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Final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3252741" y="3311142"/>
              <a:ext cx="6004997" cy="3708470"/>
            </a:xfrm>
            <a:prstGeom prst="rect">
              <a:avLst/>
            </a:prstGeom>
            <a:noFill/>
          </p:spPr>
          <p:txBody>
            <a:bodyPr wrap="square" rtlCol="0">
              <a:spAutoFit/>
            </a:bodyPr>
            <a:lstStyle/>
            <a:p>
              <a:pPr algn="ctr"/>
              <a:r>
                <a:rPr lang="en-US" sz="4800" dirty="0">
                  <a:solidFill>
                    <a:schemeClr val="bg2"/>
                  </a:solidFill>
                </a:rPr>
                <a:t>Qualified personnel and a competent person should always be on hand to provide supervision during excavation. You also must look out for your safety and the safety of the excavation. Knowing what causes cave-ins will help you do that. </a:t>
              </a:r>
            </a:p>
          </p:txBody>
        </p:sp>
      </p:grpSp>
      <p:pic>
        <p:nvPicPr>
          <p:cNvPr id="2" name="Slide 10 Five Factors Excavation Safety">
            <a:hlinkClick r:id="" action="ppaction://media"/>
            <a:extLst>
              <a:ext uri="{FF2B5EF4-FFF2-40B4-BE49-F238E27FC236}">
                <a16:creationId xmlns:a16="http://schemas.microsoft.com/office/drawing/2014/main" id="{04780BAA-BC24-CD48-9752-2A8BAAD9E7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583822"/>
            <a:ext cx="812800" cy="8128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723900"/>
            <a:ext cx="17183100" cy="715581"/>
          </a:xfrm>
        </p:spPr>
        <p:txBody>
          <a:bodyPr/>
          <a:lstStyle/>
          <a:p>
            <a:r>
              <a:rPr lang="en-US" dirty="0"/>
              <a:t>Five Factors of Excavation Safety</a:t>
            </a:r>
            <a:endParaRPr lang="uk-UA" dirty="0"/>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949" y="9747420"/>
            <a:ext cx="2825988" cy="501480"/>
          </a:xfrm>
          <a:prstGeom prst="rect">
            <a:avLst/>
          </a:prstGeom>
        </p:spPr>
      </p:pic>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3000" y="2840594"/>
            <a:ext cx="8278368" cy="5520212"/>
          </a:xfrm>
          <a:prstGeom prst="rect">
            <a:avLst/>
          </a:prstGeom>
        </p:spPr>
      </p:pic>
      <p:pic>
        <p:nvPicPr>
          <p:cNvPr id="2" name="Slide 2 Five Factors Excavation Safety">
            <a:hlinkClick r:id="" action="ppaction://media"/>
            <a:extLst>
              <a:ext uri="{FF2B5EF4-FFF2-40B4-BE49-F238E27FC236}">
                <a16:creationId xmlns:a16="http://schemas.microsoft.com/office/drawing/2014/main" id="{78231772-6674-4D43-8137-4D74FDB007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19800" y="-406400"/>
            <a:ext cx="812800" cy="8128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rotWithShape="1">
          <a:blip r:embed="rId5">
            <a:extLst>
              <a:ext uri="{28A0092B-C50C-407E-A947-70E740481C1C}">
                <a14:useLocalDpi xmlns:a14="http://schemas.microsoft.com/office/drawing/2010/main" val="0"/>
              </a:ext>
            </a:extLst>
          </a:blip>
          <a:srcRect t="13122" b="12830"/>
          <a:stretch/>
        </p:blipFill>
        <p:spPr>
          <a:xfrm>
            <a:off x="28074" y="-5444"/>
            <a:ext cx="18328272" cy="10287001"/>
          </a:xfrm>
        </p:spPr>
      </p:pic>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3057452"/>
              <a:ext cx="5176679" cy="3970318"/>
            </a:xfrm>
            <a:prstGeom prst="rect">
              <a:avLst/>
            </a:prstGeom>
            <a:noFill/>
          </p:spPr>
          <p:txBody>
            <a:bodyPr wrap="square" rtlCol="0">
              <a:spAutoFit/>
            </a:bodyPr>
            <a:lstStyle/>
            <a:p>
              <a:r>
                <a:rPr lang="en-US" sz="3600" dirty="0">
                  <a:solidFill>
                    <a:schemeClr val="bg2"/>
                  </a:solidFill>
                </a:rPr>
                <a:t>What’s at stake is your life.</a:t>
              </a:r>
            </a:p>
            <a:p>
              <a:endParaRPr lang="en-US" sz="3600" dirty="0">
                <a:solidFill>
                  <a:schemeClr val="bg2"/>
                </a:solidFill>
              </a:endParaRPr>
            </a:p>
            <a:p>
              <a:r>
                <a:rPr lang="en-US" sz="3600" dirty="0">
                  <a:solidFill>
                    <a:schemeClr val="bg2"/>
                  </a:solidFill>
                </a:rPr>
                <a:t>Trenching and excavating involve serious hazards. If you’re in an excavation you need to know how to identify the hazards and how they can be prevented. </a:t>
              </a:r>
            </a:p>
          </p:txBody>
        </p:sp>
      </p:grpSp>
      <p:pic>
        <p:nvPicPr>
          <p:cNvPr id="2" name="Slide 3 Five Factors Excavation Safety">
            <a:hlinkClick r:id="" action="ppaction://media"/>
            <a:extLst>
              <a:ext uri="{FF2B5EF4-FFF2-40B4-BE49-F238E27FC236}">
                <a16:creationId xmlns:a16="http://schemas.microsoft.com/office/drawing/2014/main" id="{779AE106-854D-5644-9F3F-07EFDBE0D4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48400" y="-406400"/>
            <a:ext cx="812800" cy="8128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14400" y="876300"/>
            <a:ext cx="6438900" cy="990689"/>
          </a:xfrm>
        </p:spPr>
        <p:txBody>
          <a:bodyPr/>
          <a:lstStyle/>
          <a:p>
            <a:r>
              <a:rPr lang="en-US" dirty="0"/>
              <a:t>What’s the Danger?</a:t>
            </a:r>
            <a:endParaRPr lang="uk-UA" dirty="0"/>
          </a:p>
        </p:txBody>
      </p:sp>
      <p:sp>
        <p:nvSpPr>
          <p:cNvPr id="10" name="Rectangle 9"/>
          <p:cNvSpPr/>
          <p:nvPr/>
        </p:nvSpPr>
        <p:spPr>
          <a:xfrm>
            <a:off x="9144000" y="2412274"/>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26661" y="2893316"/>
            <a:ext cx="8578678" cy="4031873"/>
          </a:xfrm>
          <a:prstGeom prst="rect">
            <a:avLst/>
          </a:prstGeom>
        </p:spPr>
        <p:txBody>
          <a:bodyPr wrap="square">
            <a:spAutoFit/>
          </a:bodyPr>
          <a:lstStyle/>
          <a:p>
            <a:r>
              <a:rPr lang="en-US" sz="3200" dirty="0">
                <a:solidFill>
                  <a:schemeClr val="bg2"/>
                </a:solidFill>
              </a:rPr>
              <a:t>Each year excavation and trenching cave-ins cause thousands of injuries and deaths. </a:t>
            </a:r>
          </a:p>
          <a:p>
            <a:endParaRPr lang="en-US" sz="3200" dirty="0">
              <a:solidFill>
                <a:schemeClr val="bg2"/>
              </a:solidFill>
            </a:endParaRPr>
          </a:p>
          <a:p>
            <a:r>
              <a:rPr lang="en-US" sz="3200" dirty="0">
                <a:solidFill>
                  <a:schemeClr val="bg2"/>
                </a:solidFill>
              </a:rPr>
              <a:t>More injuries and fatalities occur from:</a:t>
            </a:r>
          </a:p>
          <a:p>
            <a:pPr marL="1143000" lvl="1" indent="-457200">
              <a:buFont typeface="Arial" panose="020B0604020202020204" pitchFamily="34" charset="0"/>
              <a:buChar char="•"/>
            </a:pPr>
            <a:r>
              <a:rPr lang="en-US" sz="3200" dirty="0">
                <a:solidFill>
                  <a:schemeClr val="bg2"/>
                </a:solidFill>
              </a:rPr>
              <a:t>Hazardous atmospheres </a:t>
            </a:r>
          </a:p>
          <a:p>
            <a:pPr marL="1143000" lvl="1" indent="-457200">
              <a:buFont typeface="Arial" panose="020B0604020202020204" pitchFamily="34" charset="0"/>
              <a:buChar char="•"/>
            </a:pPr>
            <a:r>
              <a:rPr lang="en-US" sz="3200" dirty="0">
                <a:solidFill>
                  <a:schemeClr val="bg2"/>
                </a:solidFill>
              </a:rPr>
              <a:t>Struck-by equipment</a:t>
            </a:r>
          </a:p>
          <a:p>
            <a:pPr marL="1143000" lvl="1" indent="-457200">
              <a:buFont typeface="Arial" panose="020B0604020202020204" pitchFamily="34" charset="0"/>
              <a:buChar char="•"/>
            </a:pPr>
            <a:r>
              <a:rPr lang="en-US" sz="3200" dirty="0">
                <a:solidFill>
                  <a:schemeClr val="bg2"/>
                </a:solidFill>
              </a:rPr>
              <a:t>Falling loads or spoil pile</a:t>
            </a:r>
          </a:p>
          <a:p>
            <a:pPr marL="1143000" lvl="1" indent="-457200">
              <a:buFont typeface="Arial" panose="020B0604020202020204" pitchFamily="34" charset="0"/>
              <a:buChar char="•"/>
            </a:pPr>
            <a:r>
              <a:rPr lang="en-US" sz="3200" dirty="0">
                <a:solidFill>
                  <a:schemeClr val="bg2"/>
                </a:solidFill>
              </a:rPr>
              <a:t>Tripping and falling</a:t>
            </a: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rotWithShape="1">
          <a:blip r:embed="rId5" cstate="print">
            <a:extLst>
              <a:ext uri="{28A0092B-C50C-407E-A947-70E740481C1C}">
                <a14:useLocalDpi xmlns:a14="http://schemas.microsoft.com/office/drawing/2010/main" val="0"/>
              </a:ext>
            </a:extLst>
          </a:blip>
          <a:srcRect t="8263" r="7252" b="8263"/>
          <a:stretch/>
        </p:blipFill>
        <p:spPr>
          <a:xfrm>
            <a:off x="1" y="2412274"/>
            <a:ext cx="9144000" cy="5486400"/>
          </a:xfrm>
        </p:spPr>
      </p:pic>
      <p:pic>
        <p:nvPicPr>
          <p:cNvPr id="2" name="Slide 4 Five Factors Excavation Safety">
            <a:hlinkClick r:id="" action="ppaction://media"/>
            <a:extLst>
              <a:ext uri="{FF2B5EF4-FFF2-40B4-BE49-F238E27FC236}">
                <a16:creationId xmlns:a16="http://schemas.microsoft.com/office/drawing/2014/main" id="{7BCB3027-4657-0B4A-AF76-8AFCA0DAB4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77216"/>
            <a:ext cx="812800" cy="8128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0" y="890022"/>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91440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1052546" y="2665728"/>
              <a:ext cx="8077200" cy="3970318"/>
            </a:xfrm>
            <a:prstGeom prst="rect">
              <a:avLst/>
            </a:prstGeom>
            <a:noFill/>
          </p:spPr>
          <p:txBody>
            <a:bodyPr wrap="square" rtlCol="0">
              <a:spAutoFit/>
            </a:bodyPr>
            <a:lstStyle/>
            <a:p>
              <a:r>
                <a:rPr lang="en-US" sz="3600" dirty="0">
                  <a:solidFill>
                    <a:schemeClr val="bg2"/>
                  </a:solidFill>
                </a:rPr>
                <a:t>An excavation is made unsafe by the following factors:</a:t>
              </a:r>
            </a:p>
            <a:p>
              <a:pPr marL="1257300" lvl="1" indent="-571500">
                <a:buFont typeface="Arial" panose="020B0604020202020204" pitchFamily="34" charset="0"/>
                <a:buChar char="•"/>
              </a:pPr>
              <a:r>
                <a:rPr lang="en-US" sz="3600" dirty="0">
                  <a:solidFill>
                    <a:schemeClr val="bg2"/>
                  </a:solidFill>
                </a:rPr>
                <a:t>Soil Type</a:t>
              </a:r>
            </a:p>
            <a:p>
              <a:pPr marL="1257300" lvl="1" indent="-571500">
                <a:buFont typeface="Arial" panose="020B0604020202020204" pitchFamily="34" charset="0"/>
                <a:buChar char="•"/>
              </a:pPr>
              <a:r>
                <a:rPr lang="en-US" sz="3600" dirty="0">
                  <a:solidFill>
                    <a:schemeClr val="bg2"/>
                  </a:solidFill>
                </a:rPr>
                <a:t>Weather and Moisture</a:t>
              </a:r>
            </a:p>
            <a:p>
              <a:pPr marL="1257300" lvl="1" indent="-571500">
                <a:buFont typeface="Arial" panose="020B0604020202020204" pitchFamily="34" charset="0"/>
                <a:buChar char="•"/>
              </a:pPr>
              <a:r>
                <a:rPr lang="en-US" sz="3600" dirty="0">
                  <a:solidFill>
                    <a:schemeClr val="bg2"/>
                  </a:solidFill>
                </a:rPr>
                <a:t>Vibration and Equipment</a:t>
              </a:r>
            </a:p>
            <a:p>
              <a:pPr marL="1257300" lvl="1" indent="-571500">
                <a:buFont typeface="Arial" panose="020B0604020202020204" pitchFamily="34" charset="0"/>
                <a:buChar char="•"/>
              </a:pPr>
              <a:r>
                <a:rPr lang="en-US" sz="3600" dirty="0">
                  <a:solidFill>
                    <a:schemeClr val="bg2"/>
                  </a:solidFill>
                </a:rPr>
                <a:t>Previous Excavation</a:t>
              </a:r>
            </a:p>
            <a:p>
              <a:pPr marL="1257300" lvl="1" indent="-571500">
                <a:buFont typeface="Arial" panose="020B0604020202020204" pitchFamily="34" charset="0"/>
                <a:buChar char="•"/>
              </a:pPr>
              <a:r>
                <a:rPr lang="en-US" sz="3600" dirty="0">
                  <a:solidFill>
                    <a:schemeClr val="bg2"/>
                  </a:solidFill>
                </a:rPr>
                <a:t>Time</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rotWithShape="1">
          <a:blip r:embed="rId5">
            <a:extLst>
              <a:ext uri="{28A0092B-C50C-407E-A947-70E740481C1C}">
                <a14:useLocalDpi xmlns:a14="http://schemas.microsoft.com/office/drawing/2010/main" val="0"/>
              </a:ext>
            </a:extLst>
          </a:blip>
          <a:srcRect t="54553" b="5543"/>
          <a:stretch/>
        </p:blipFill>
        <p:spPr>
          <a:xfrm>
            <a:off x="9111343" y="2552700"/>
            <a:ext cx="9144000" cy="5486400"/>
          </a:xfrm>
          <a:prstGeom prst="rect">
            <a:avLst/>
          </a:prstGeom>
        </p:spPr>
      </p:pic>
      <p:pic>
        <p:nvPicPr>
          <p:cNvPr id="2" name="Slide 5 Five Factors Excavation Safety">
            <a:hlinkClick r:id="" action="ppaction://media"/>
            <a:extLst>
              <a:ext uri="{FF2B5EF4-FFF2-40B4-BE49-F238E27FC236}">
                <a16:creationId xmlns:a16="http://schemas.microsoft.com/office/drawing/2014/main" id="{B9D8F098-746C-7F4B-A2A3-412C4B26B9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22860"/>
            <a:ext cx="812800" cy="8128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876300"/>
            <a:ext cx="6634843" cy="1338828"/>
          </a:xfrm>
        </p:spPr>
        <p:txBody>
          <a:bodyPr/>
          <a:lstStyle/>
          <a:p>
            <a:r>
              <a:rPr lang="en-US" dirty="0"/>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17939" t="45038" r="21018"/>
          <a:stretch/>
        </p:blipFill>
        <p:spPr>
          <a:xfrm>
            <a:off x="-1" y="2400300"/>
            <a:ext cx="9140283" cy="5486400"/>
          </a:xfrm>
        </p:spPr>
      </p:pic>
      <p:sp>
        <p:nvSpPr>
          <p:cNvPr id="7" name="TextBox 6">
            <a:extLst>
              <a:ext uri="{FF2B5EF4-FFF2-40B4-BE49-F238E27FC236}">
                <a16:creationId xmlns:a16="http://schemas.microsoft.com/office/drawing/2014/main" id="{1867828F-492D-4BF1-8A4E-822DF2FD5B9B}"/>
              </a:ext>
            </a:extLst>
          </p:cNvPr>
          <p:cNvSpPr txBox="1"/>
          <p:nvPr/>
        </p:nvSpPr>
        <p:spPr>
          <a:xfrm>
            <a:off x="9675541" y="2727454"/>
            <a:ext cx="8077200" cy="4770537"/>
          </a:xfrm>
          <a:prstGeom prst="rect">
            <a:avLst/>
          </a:prstGeom>
          <a:noFill/>
        </p:spPr>
        <p:txBody>
          <a:bodyPr wrap="square" rtlCol="0">
            <a:spAutoFit/>
          </a:bodyPr>
          <a:lstStyle/>
          <a:p>
            <a:r>
              <a:rPr lang="en-US" sz="2800" b="1" dirty="0">
                <a:solidFill>
                  <a:schemeClr val="bg2"/>
                </a:solidFill>
              </a:rPr>
              <a:t>4 Soil Types </a:t>
            </a:r>
          </a:p>
          <a:p>
            <a:endParaRPr lang="en-US" sz="2400" dirty="0">
              <a:solidFill>
                <a:schemeClr val="bg2"/>
              </a:solidFill>
            </a:endParaRPr>
          </a:p>
          <a:p>
            <a:pPr marL="514350" indent="-514350">
              <a:buFont typeface="+mj-lt"/>
              <a:buAutoNum type="arabicPeriod"/>
            </a:pPr>
            <a:r>
              <a:rPr lang="en-US" sz="2800" i="1" dirty="0">
                <a:solidFill>
                  <a:schemeClr val="bg2"/>
                </a:solidFill>
              </a:rPr>
              <a:t>Hard, very dense</a:t>
            </a:r>
            <a:r>
              <a:rPr lang="en-US" sz="2800" dirty="0">
                <a:solidFill>
                  <a:schemeClr val="bg2"/>
                </a:solidFill>
              </a:rPr>
              <a:t>, - little moisture, high internal strength</a:t>
            </a:r>
            <a:endParaRPr lang="en-US" sz="2400" dirty="0">
              <a:solidFill>
                <a:schemeClr val="bg2"/>
              </a:solidFill>
            </a:endParaRPr>
          </a:p>
          <a:p>
            <a:pPr marL="514350" indent="-514350">
              <a:buFont typeface="+mj-lt"/>
              <a:buAutoNum type="arabicPeriod"/>
            </a:pPr>
            <a:r>
              <a:rPr lang="en-US" sz="2800" i="1" dirty="0">
                <a:solidFill>
                  <a:schemeClr val="bg2"/>
                </a:solidFill>
              </a:rPr>
              <a:t>Very stiff and dense - </a:t>
            </a:r>
            <a:r>
              <a:rPr lang="en-US" sz="2800" dirty="0">
                <a:solidFill>
                  <a:schemeClr val="bg2"/>
                </a:solidFill>
              </a:rPr>
              <a:t>low-to-medium moisture content, medium internal strength</a:t>
            </a:r>
            <a:endParaRPr lang="en-US" sz="2400" dirty="0">
              <a:solidFill>
                <a:schemeClr val="bg2"/>
              </a:solidFill>
            </a:endParaRPr>
          </a:p>
          <a:p>
            <a:pPr marL="514350" indent="-514350">
              <a:buFont typeface="+mj-lt"/>
              <a:buAutoNum type="arabicPeriod"/>
            </a:pPr>
            <a:r>
              <a:rPr lang="en-US" sz="2800" i="1" dirty="0">
                <a:solidFill>
                  <a:schemeClr val="bg2"/>
                </a:solidFill>
              </a:rPr>
              <a:t>Stiff to firm and compact to loose -</a:t>
            </a:r>
            <a:r>
              <a:rPr lang="en-US" sz="2800" dirty="0">
                <a:solidFill>
                  <a:schemeClr val="bg2"/>
                </a:solidFill>
              </a:rPr>
              <a:t> low degree of internal strength</a:t>
            </a:r>
            <a:endParaRPr lang="en-US" sz="2400" dirty="0">
              <a:solidFill>
                <a:schemeClr val="bg2"/>
              </a:solidFill>
            </a:endParaRPr>
          </a:p>
          <a:p>
            <a:pPr marL="514350" indent="-514350">
              <a:buFont typeface="+mj-lt"/>
              <a:buAutoNum type="arabicPeriod"/>
            </a:pPr>
            <a:r>
              <a:rPr lang="en-US" sz="2800" i="1" dirty="0">
                <a:solidFill>
                  <a:schemeClr val="bg2"/>
                </a:solidFill>
              </a:rPr>
              <a:t>Soft to very soft and loose</a:t>
            </a:r>
            <a:r>
              <a:rPr lang="en-US" sz="2800" dirty="0">
                <a:solidFill>
                  <a:schemeClr val="bg2"/>
                </a:solidFill>
              </a:rPr>
              <a:t>, very sensitive to vibration and motion - almost no internal strength - wet or muddy</a:t>
            </a:r>
            <a:endParaRPr lang="en-US" sz="2400" dirty="0">
              <a:solidFill>
                <a:schemeClr val="bg2"/>
              </a:solidFill>
            </a:endParaRPr>
          </a:p>
        </p:txBody>
      </p:sp>
      <p:pic>
        <p:nvPicPr>
          <p:cNvPr id="2" name="Slide 6 Five Factors Excavation Safety">
            <a:hlinkClick r:id="" action="ppaction://media"/>
            <a:extLst>
              <a:ext uri="{FF2B5EF4-FFF2-40B4-BE49-F238E27FC236}">
                <a16:creationId xmlns:a16="http://schemas.microsoft.com/office/drawing/2014/main" id="{762354D2-025D-3A4A-A299-EDE377827F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63500"/>
            <a:ext cx="812800" cy="8128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762000" y="952500"/>
            <a:ext cx="7353300"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t>How to Protect Yourself</a:t>
            </a:r>
          </a:p>
        </p:txBody>
      </p:sp>
      <p:pic>
        <p:nvPicPr>
          <p:cNvPr id="5" name="Picture Placeholder 4">
            <a:extLst>
              <a:ext uri="{FF2B5EF4-FFF2-40B4-BE49-F238E27FC236}">
                <a16:creationId xmlns:a16="http://schemas.microsoft.com/office/drawing/2014/main" id="{17F8332A-CCEF-4DD5-996E-47AA0B8AF3BE}"/>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41367" t="19028" r="-74" b="24876"/>
          <a:stretch/>
        </p:blipFill>
        <p:spPr>
          <a:xfrm>
            <a:off x="9677400" y="2362200"/>
            <a:ext cx="8610600" cy="5486400"/>
          </a:xfrm>
        </p:spPr>
      </p:pic>
      <p:sp>
        <p:nvSpPr>
          <p:cNvPr id="7" name="TextBox 6">
            <a:extLst>
              <a:ext uri="{FF2B5EF4-FFF2-40B4-BE49-F238E27FC236}">
                <a16:creationId xmlns:a16="http://schemas.microsoft.com/office/drawing/2014/main" id="{B0369C6B-D18C-4CCF-81D5-91F16F2021B5}"/>
              </a:ext>
            </a:extLst>
          </p:cNvPr>
          <p:cNvSpPr txBox="1"/>
          <p:nvPr/>
        </p:nvSpPr>
        <p:spPr>
          <a:xfrm>
            <a:off x="762000" y="2455718"/>
            <a:ext cx="8915400" cy="5194499"/>
          </a:xfrm>
          <a:prstGeom prst="rect">
            <a:avLst/>
          </a:prstGeom>
          <a:noFill/>
        </p:spPr>
        <p:txBody>
          <a:bodyPr wrap="square" rtlCol="0">
            <a:spAutoFit/>
          </a:bodyPr>
          <a:lstStyle/>
          <a:p>
            <a:pPr>
              <a:lnSpc>
                <a:spcPct val="150000"/>
              </a:lnSpc>
            </a:pPr>
            <a:r>
              <a:rPr lang="en-US" sz="2800" b="1" i="1" dirty="0">
                <a:solidFill>
                  <a:schemeClr val="bg2"/>
                </a:solidFill>
              </a:rPr>
              <a:t>Weather and Moisture</a:t>
            </a:r>
            <a:endParaRPr lang="en-US" sz="2400" dirty="0">
              <a:solidFill>
                <a:schemeClr val="bg2"/>
              </a:solidFill>
            </a:endParaRPr>
          </a:p>
          <a:p>
            <a:pPr marL="457200" lvl="0" indent="-457200">
              <a:lnSpc>
                <a:spcPct val="150000"/>
              </a:lnSpc>
              <a:buFont typeface="Arial" panose="020B0604020202020204" pitchFamily="34" charset="0"/>
              <a:buChar char="•"/>
            </a:pPr>
            <a:r>
              <a:rPr lang="en-US" sz="2400" dirty="0">
                <a:solidFill>
                  <a:schemeClr val="bg2"/>
                </a:solidFill>
              </a:rPr>
              <a:t>Water weakens excavation walls</a:t>
            </a:r>
          </a:p>
          <a:p>
            <a:pPr marL="1143000" lvl="1" indent="-457200">
              <a:lnSpc>
                <a:spcPct val="150000"/>
              </a:lnSpc>
              <a:buFont typeface="Courier New" panose="02070309020205020404" pitchFamily="49" charset="0"/>
              <a:buChar char="o"/>
            </a:pPr>
            <a:r>
              <a:rPr lang="en-US" sz="2400" dirty="0">
                <a:solidFill>
                  <a:schemeClr val="bg2"/>
                </a:solidFill>
              </a:rPr>
              <a:t>Special support or shield system</a:t>
            </a:r>
          </a:p>
          <a:p>
            <a:pPr marL="1143000" lvl="1" indent="-457200">
              <a:lnSpc>
                <a:spcPct val="150000"/>
              </a:lnSpc>
              <a:buFont typeface="Courier New" panose="02070309020205020404" pitchFamily="49" charset="0"/>
              <a:buChar char="o"/>
            </a:pPr>
            <a:r>
              <a:rPr lang="en-US" sz="2400" dirty="0">
                <a:solidFill>
                  <a:schemeClr val="bg2"/>
                </a:solidFill>
              </a:rPr>
              <a:t>Water removal </a:t>
            </a:r>
          </a:p>
          <a:p>
            <a:pPr marL="1143000" lvl="1" indent="-457200">
              <a:lnSpc>
                <a:spcPct val="150000"/>
              </a:lnSpc>
              <a:buFont typeface="Courier New" panose="02070309020205020404" pitchFamily="49" charset="0"/>
              <a:buChar char="o"/>
            </a:pPr>
            <a:r>
              <a:rPr lang="en-US" sz="2400" dirty="0">
                <a:solidFill>
                  <a:schemeClr val="bg2"/>
                </a:solidFill>
              </a:rPr>
              <a:t>Safety harness and lifeline</a:t>
            </a:r>
          </a:p>
          <a:p>
            <a:pPr marL="457200" lvl="0" indent="-457200">
              <a:lnSpc>
                <a:spcPct val="150000"/>
              </a:lnSpc>
              <a:buFont typeface="Arial" panose="020B0604020202020204" pitchFamily="34" charset="0"/>
              <a:buChar char="•"/>
            </a:pPr>
            <a:r>
              <a:rPr lang="en-US" sz="2800" dirty="0">
                <a:solidFill>
                  <a:schemeClr val="bg2"/>
                </a:solidFill>
              </a:rPr>
              <a:t>Inspections</a:t>
            </a:r>
          </a:p>
          <a:p>
            <a:pPr marL="1143000" lvl="1" indent="-457200">
              <a:lnSpc>
                <a:spcPct val="150000"/>
              </a:lnSpc>
              <a:buFont typeface="Courier New" panose="02070309020205020404" pitchFamily="49" charset="0"/>
              <a:buChar char="o"/>
            </a:pPr>
            <a:r>
              <a:rPr lang="en-US" sz="2400" dirty="0">
                <a:solidFill>
                  <a:schemeClr val="bg2"/>
                </a:solidFill>
              </a:rPr>
              <a:t>Daily </a:t>
            </a:r>
          </a:p>
          <a:p>
            <a:pPr marL="1143000" lvl="1" indent="-457200">
              <a:lnSpc>
                <a:spcPct val="150000"/>
              </a:lnSpc>
              <a:buFont typeface="Courier New" panose="02070309020205020404" pitchFamily="49" charset="0"/>
              <a:buChar char="o"/>
            </a:pPr>
            <a:r>
              <a:rPr lang="en-US" sz="2400" dirty="0">
                <a:solidFill>
                  <a:schemeClr val="bg2"/>
                </a:solidFill>
              </a:rPr>
              <a:t>Start of shift</a:t>
            </a:r>
          </a:p>
          <a:p>
            <a:pPr marL="1143000" lvl="1" indent="-457200">
              <a:lnSpc>
                <a:spcPct val="150000"/>
              </a:lnSpc>
              <a:buFont typeface="Courier New" panose="02070309020205020404" pitchFamily="49" charset="0"/>
              <a:buChar char="o"/>
            </a:pPr>
            <a:r>
              <a:rPr lang="en-US" sz="2400" dirty="0">
                <a:solidFill>
                  <a:schemeClr val="bg2"/>
                </a:solidFill>
              </a:rPr>
              <a:t>Rain, leaks, etc. </a:t>
            </a:r>
          </a:p>
        </p:txBody>
      </p:sp>
      <p:pic>
        <p:nvPicPr>
          <p:cNvPr id="2" name="Slide 7 Five Factors Excavation Safety">
            <a:hlinkClick r:id="" action="ppaction://media"/>
            <a:extLst>
              <a:ext uri="{FF2B5EF4-FFF2-40B4-BE49-F238E27FC236}">
                <a16:creationId xmlns:a16="http://schemas.microsoft.com/office/drawing/2014/main" id="{263AECCB-C4F0-1244-ABA9-2D3CD27273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25000" y="208732"/>
            <a:ext cx="812800" cy="812800"/>
          </a:xfrm>
          <a:prstGeom prst="rect">
            <a:avLst/>
          </a:prstGeom>
        </p:spPr>
      </p:pic>
    </p:spTree>
    <p:extLst>
      <p:ext uri="{BB962C8B-B14F-4D97-AF65-F5344CB8AC3E}">
        <p14:creationId xmlns:p14="http://schemas.microsoft.com/office/powerpoint/2010/main" val="154235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876300"/>
            <a:ext cx="6634843" cy="1338828"/>
          </a:xfrm>
        </p:spPr>
        <p:txBody>
          <a:bodyPr/>
          <a:lstStyle/>
          <a:p>
            <a:r>
              <a:rPr lang="en-US" dirty="0"/>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t="37083" r="57441" b="24774"/>
          <a:stretch/>
        </p:blipFill>
        <p:spPr>
          <a:xfrm>
            <a:off x="1" y="2400301"/>
            <a:ext cx="9144000" cy="5486400"/>
          </a:xfrm>
        </p:spPr>
      </p:pic>
      <p:sp>
        <p:nvSpPr>
          <p:cNvPr id="7" name="TextBox 6">
            <a:extLst>
              <a:ext uri="{FF2B5EF4-FFF2-40B4-BE49-F238E27FC236}">
                <a16:creationId xmlns:a16="http://schemas.microsoft.com/office/drawing/2014/main" id="{1867828F-492D-4BF1-8A4E-822DF2FD5B9B}"/>
              </a:ext>
            </a:extLst>
          </p:cNvPr>
          <p:cNvSpPr txBox="1"/>
          <p:nvPr/>
        </p:nvSpPr>
        <p:spPr>
          <a:xfrm>
            <a:off x="9677400" y="3238500"/>
            <a:ext cx="8077200" cy="3440173"/>
          </a:xfrm>
          <a:prstGeom prst="rect">
            <a:avLst/>
          </a:prstGeom>
          <a:noFill/>
        </p:spPr>
        <p:txBody>
          <a:bodyPr wrap="square" rtlCol="0">
            <a:spAutoFit/>
          </a:bodyPr>
          <a:lstStyle/>
          <a:p>
            <a:pPr>
              <a:lnSpc>
                <a:spcPct val="150000"/>
              </a:lnSpc>
            </a:pPr>
            <a:r>
              <a:rPr lang="en-US" sz="2800" b="1" i="1" dirty="0">
                <a:solidFill>
                  <a:schemeClr val="bg2"/>
                </a:solidFill>
              </a:rPr>
              <a:t>Vibration and Equipment</a:t>
            </a:r>
            <a:endParaRPr lang="en-US" sz="2800" dirty="0">
              <a:solidFill>
                <a:schemeClr val="bg2"/>
              </a:solidFill>
            </a:endParaRPr>
          </a:p>
          <a:p>
            <a:pPr marL="457200" lvl="0" indent="-457200">
              <a:lnSpc>
                <a:spcPct val="150000"/>
              </a:lnSpc>
              <a:buFont typeface="Arial" panose="020B0604020202020204" pitchFamily="34" charset="0"/>
              <a:buChar char="•"/>
            </a:pPr>
            <a:r>
              <a:rPr lang="en-US" sz="2400" dirty="0">
                <a:solidFill>
                  <a:schemeClr val="bg2"/>
                </a:solidFill>
              </a:rPr>
              <a:t>Shakes ground/loosens soil</a:t>
            </a:r>
          </a:p>
          <a:p>
            <a:pPr marL="457200" lvl="0" indent="-457200">
              <a:lnSpc>
                <a:spcPct val="150000"/>
              </a:lnSpc>
              <a:buFont typeface="Arial" panose="020B0604020202020204" pitchFamily="34" charset="0"/>
              <a:buChar char="•"/>
            </a:pPr>
            <a:r>
              <a:rPr lang="en-US" sz="2400" dirty="0">
                <a:solidFill>
                  <a:schemeClr val="bg2"/>
                </a:solidFill>
              </a:rPr>
              <a:t>Spoil piles shift/fall</a:t>
            </a:r>
          </a:p>
          <a:p>
            <a:pPr marL="457200" lvl="0" indent="-457200">
              <a:lnSpc>
                <a:spcPct val="150000"/>
              </a:lnSpc>
              <a:buFont typeface="Arial" panose="020B0604020202020204" pitchFamily="34" charset="0"/>
              <a:buChar char="•"/>
            </a:pPr>
            <a:r>
              <a:rPr lang="en-US" sz="2400" dirty="0">
                <a:solidFill>
                  <a:schemeClr val="bg2"/>
                </a:solidFill>
              </a:rPr>
              <a:t>Equipment weight - pressure on excavation walls</a:t>
            </a:r>
          </a:p>
          <a:p>
            <a:pPr marL="457200" lvl="0" indent="-457200">
              <a:lnSpc>
                <a:spcPct val="150000"/>
              </a:lnSpc>
              <a:buFont typeface="Arial" panose="020B0604020202020204" pitchFamily="34" charset="0"/>
              <a:buChar char="•"/>
            </a:pPr>
            <a:r>
              <a:rPr lang="en-US" sz="2400" dirty="0">
                <a:solidFill>
                  <a:schemeClr val="bg2"/>
                </a:solidFill>
              </a:rPr>
              <a:t>Be alert</a:t>
            </a:r>
          </a:p>
          <a:p>
            <a:pPr marL="457200" lvl="0" indent="-457200">
              <a:lnSpc>
                <a:spcPct val="150000"/>
              </a:lnSpc>
              <a:buFont typeface="Arial" panose="020B0604020202020204" pitchFamily="34" charset="0"/>
              <a:buChar char="•"/>
            </a:pPr>
            <a:r>
              <a:rPr lang="en-US" sz="2400" dirty="0">
                <a:solidFill>
                  <a:schemeClr val="bg2"/>
                </a:solidFill>
              </a:rPr>
              <a:t>Speak up </a:t>
            </a:r>
          </a:p>
        </p:txBody>
      </p:sp>
      <p:pic>
        <p:nvPicPr>
          <p:cNvPr id="2" name="Slide 8 Five Factors Excavation Safety">
            <a:hlinkClick r:id="" action="ppaction://media"/>
            <a:extLst>
              <a:ext uri="{FF2B5EF4-FFF2-40B4-BE49-F238E27FC236}">
                <a16:creationId xmlns:a16="http://schemas.microsoft.com/office/drawing/2014/main" id="{BB21CE1C-D636-FE47-BA73-1F21D2281E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34600" y="63500"/>
            <a:ext cx="812800" cy="812800"/>
          </a:xfrm>
          <a:prstGeom prst="rect">
            <a:avLst/>
          </a:prstGeom>
        </p:spPr>
      </p:pic>
    </p:spTree>
    <p:extLst>
      <p:ext uri="{BB962C8B-B14F-4D97-AF65-F5344CB8AC3E}">
        <p14:creationId xmlns:p14="http://schemas.microsoft.com/office/powerpoint/2010/main" val="986469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744486"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762000" y="952500"/>
            <a:ext cx="7353300"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t>How to Protect Yourself</a:t>
            </a:r>
          </a:p>
        </p:txBody>
      </p:sp>
      <p:pic>
        <p:nvPicPr>
          <p:cNvPr id="5" name="Picture Placeholder 4">
            <a:extLst>
              <a:ext uri="{FF2B5EF4-FFF2-40B4-BE49-F238E27FC236}">
                <a16:creationId xmlns:a16="http://schemas.microsoft.com/office/drawing/2014/main" id="{17F8332A-CCEF-4DD5-996E-47AA0B8AF3BE}"/>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tretch>
            <a:fillRect/>
          </a:stretch>
        </p:blipFill>
        <p:spPr>
          <a:xfrm>
            <a:off x="9744486" y="2362200"/>
            <a:ext cx="8543514" cy="5486400"/>
          </a:xfrm>
        </p:spPr>
      </p:pic>
      <p:sp>
        <p:nvSpPr>
          <p:cNvPr id="7" name="TextBox 6">
            <a:extLst>
              <a:ext uri="{FF2B5EF4-FFF2-40B4-BE49-F238E27FC236}">
                <a16:creationId xmlns:a16="http://schemas.microsoft.com/office/drawing/2014/main" id="{B0369C6B-D18C-4CCF-81D5-91F16F2021B5}"/>
              </a:ext>
            </a:extLst>
          </p:cNvPr>
          <p:cNvSpPr txBox="1"/>
          <p:nvPr/>
        </p:nvSpPr>
        <p:spPr>
          <a:xfrm>
            <a:off x="762000" y="2705100"/>
            <a:ext cx="8915400" cy="5472588"/>
          </a:xfrm>
          <a:prstGeom prst="rect">
            <a:avLst/>
          </a:prstGeom>
          <a:noFill/>
        </p:spPr>
        <p:txBody>
          <a:bodyPr wrap="square" rtlCol="0">
            <a:spAutoFit/>
          </a:bodyPr>
          <a:lstStyle/>
          <a:p>
            <a:pPr>
              <a:lnSpc>
                <a:spcPct val="200000"/>
              </a:lnSpc>
            </a:pPr>
            <a:r>
              <a:rPr lang="en-US" sz="2800" b="1" i="1" dirty="0">
                <a:solidFill>
                  <a:schemeClr val="bg2"/>
                </a:solidFill>
              </a:rPr>
              <a:t>Previous Excavation</a:t>
            </a:r>
            <a:endParaRPr lang="en-US" sz="2800" dirty="0">
              <a:solidFill>
                <a:schemeClr val="bg2"/>
              </a:solidFill>
            </a:endParaRPr>
          </a:p>
          <a:p>
            <a:pPr marL="457200" lvl="0" indent="-457200">
              <a:lnSpc>
                <a:spcPct val="200000"/>
              </a:lnSpc>
              <a:buFont typeface="Arial" panose="020B0604020202020204" pitchFamily="34" charset="0"/>
              <a:buChar char="•"/>
            </a:pPr>
            <a:r>
              <a:rPr lang="en-US" sz="2400" dirty="0">
                <a:solidFill>
                  <a:schemeClr val="bg2"/>
                </a:solidFill>
              </a:rPr>
              <a:t>More likely to cave-in</a:t>
            </a:r>
          </a:p>
          <a:p>
            <a:pPr marL="457200" lvl="0" indent="-457200">
              <a:lnSpc>
                <a:spcPct val="200000"/>
              </a:lnSpc>
              <a:buFont typeface="Arial" panose="020B0604020202020204" pitchFamily="34" charset="0"/>
              <a:buChar char="•"/>
            </a:pPr>
            <a:r>
              <a:rPr lang="en-US" sz="2400" dirty="0">
                <a:solidFill>
                  <a:schemeClr val="bg2"/>
                </a:solidFill>
              </a:rPr>
              <a:t>Shoring, shielding, other protective measures in place</a:t>
            </a:r>
          </a:p>
          <a:p>
            <a:pPr>
              <a:lnSpc>
                <a:spcPct val="200000"/>
              </a:lnSpc>
            </a:pPr>
            <a:r>
              <a:rPr lang="en-US" sz="2800" b="1" i="1" dirty="0">
                <a:solidFill>
                  <a:schemeClr val="bg2"/>
                </a:solidFill>
              </a:rPr>
              <a:t>Time </a:t>
            </a:r>
            <a:endParaRPr lang="en-US" sz="2800" dirty="0">
              <a:solidFill>
                <a:schemeClr val="bg2"/>
              </a:solidFill>
            </a:endParaRPr>
          </a:p>
          <a:p>
            <a:pPr marL="457200" lvl="0" indent="-457200">
              <a:lnSpc>
                <a:spcPct val="200000"/>
              </a:lnSpc>
              <a:buFont typeface="Arial" panose="020B0604020202020204" pitchFamily="34" charset="0"/>
              <a:buChar char="•"/>
            </a:pPr>
            <a:r>
              <a:rPr lang="en-US" sz="2400" dirty="0">
                <a:solidFill>
                  <a:schemeClr val="bg2"/>
                </a:solidFill>
              </a:rPr>
              <a:t>Longer excavation is left open - more likely to cave in</a:t>
            </a:r>
          </a:p>
          <a:p>
            <a:pPr marL="457200" lvl="0" indent="-457200">
              <a:lnSpc>
                <a:spcPct val="200000"/>
              </a:lnSpc>
              <a:buFont typeface="Arial" panose="020B0604020202020204" pitchFamily="34" charset="0"/>
              <a:buChar char="•"/>
            </a:pPr>
            <a:r>
              <a:rPr lang="en-US" sz="2400" dirty="0">
                <a:solidFill>
                  <a:schemeClr val="bg2"/>
                </a:solidFill>
              </a:rPr>
              <a:t>A matter WHEN a cave-in will happen – not IF</a:t>
            </a:r>
          </a:p>
          <a:p>
            <a:pPr marL="457200" lvl="0" indent="-457200">
              <a:lnSpc>
                <a:spcPct val="200000"/>
              </a:lnSpc>
              <a:buFont typeface="Arial" panose="020B0604020202020204" pitchFamily="34" charset="0"/>
              <a:buChar char="•"/>
            </a:pPr>
            <a:endParaRPr lang="en-US" dirty="0">
              <a:solidFill>
                <a:schemeClr val="bg2"/>
              </a:solidFill>
            </a:endParaRPr>
          </a:p>
        </p:txBody>
      </p:sp>
      <p:pic>
        <p:nvPicPr>
          <p:cNvPr id="2" name="Slide 9 Five Factors Excavation Safety">
            <a:hlinkClick r:id="" action="ppaction://media"/>
            <a:extLst>
              <a:ext uri="{FF2B5EF4-FFF2-40B4-BE49-F238E27FC236}">
                <a16:creationId xmlns:a16="http://schemas.microsoft.com/office/drawing/2014/main" id="{2EC1F6CC-AA32-9046-8204-39F3C3304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63200" y="497490"/>
            <a:ext cx="812800" cy="812800"/>
          </a:xfrm>
          <a:prstGeom prst="rect">
            <a:avLst/>
          </a:prstGeom>
        </p:spPr>
      </p:pic>
    </p:spTree>
    <p:extLst>
      <p:ext uri="{BB962C8B-B14F-4D97-AF65-F5344CB8AC3E}">
        <p14:creationId xmlns:p14="http://schemas.microsoft.com/office/powerpoint/2010/main" val="1182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8029</TotalTime>
  <Words>986</Words>
  <Application>Microsoft Office PowerPoint</Application>
  <PresentationFormat>Custom</PresentationFormat>
  <Paragraphs>108</Paragraphs>
  <Slides>10</Slides>
  <Notes>10</Notes>
  <HiddenSlides>0</HiddenSlides>
  <MMClips>9</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10</vt:i4>
      </vt:variant>
    </vt:vector>
  </HeadingPairs>
  <TitlesOfParts>
    <vt:vector size="20" baseType="lpstr">
      <vt:lpstr>Arial</vt:lpstr>
      <vt:lpstr>Calibri</vt:lpstr>
      <vt:lpstr>Courier New</vt:lpstr>
      <vt:lpstr>Lato Semibold</vt:lpstr>
      <vt:lpstr>Roboto</vt:lpstr>
      <vt:lpstr>Roboto Condensed</vt:lpstr>
      <vt:lpstr>GENARAL LAYOUTS</vt:lpstr>
      <vt:lpstr>TEAM SLIDES</vt:lpstr>
      <vt:lpstr>SLIDES WITH IMAGES</vt:lpstr>
      <vt:lpstr>PORTFOLIO</vt:lpstr>
      <vt:lpstr>PowerPoint Presentation</vt:lpstr>
      <vt:lpstr>Five Factors of Excavation Safety</vt:lpstr>
      <vt:lpstr>PowerPoint Presentation</vt:lpstr>
      <vt:lpstr>What’s the Danger?</vt:lpstr>
      <vt:lpstr>How to Protect Yourself</vt:lpstr>
      <vt:lpstr>How to Protect Yourself</vt:lpstr>
      <vt:lpstr>PowerPoint Presentation</vt:lpstr>
      <vt:lpstr>How to Protect Yourself</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Natae Bugg</cp:lastModifiedBy>
  <cp:revision>1017</cp:revision>
  <dcterms:created xsi:type="dcterms:W3CDTF">2015-01-20T11:47:48Z</dcterms:created>
  <dcterms:modified xsi:type="dcterms:W3CDTF">2018-10-22T16:21:11Z</dcterms:modified>
</cp:coreProperties>
</file>