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02" r:id="rId2"/>
    <p:sldMasterId id="2147483674" r:id="rId3"/>
    <p:sldMasterId id="2147483677" r:id="rId4"/>
  </p:sldMasterIdLst>
  <p:notesMasterIdLst>
    <p:notesMasterId r:id="rId14"/>
  </p:notesMasterIdLst>
  <p:sldIdLst>
    <p:sldId id="269" r:id="rId5"/>
    <p:sldId id="606" r:id="rId6"/>
    <p:sldId id="613" r:id="rId7"/>
    <p:sldId id="614" r:id="rId8"/>
    <p:sldId id="619" r:id="rId9"/>
    <p:sldId id="616" r:id="rId10"/>
    <p:sldId id="618" r:id="rId11"/>
    <p:sldId id="623" r:id="rId12"/>
    <p:sldId id="622" r:id="rId13"/>
  </p:sldIdLst>
  <p:sldSz cx="18288000" cy="10287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A2F"/>
    <a:srgbClr val="64D4EA"/>
    <a:srgbClr val="4CCCE6"/>
    <a:srgbClr val="6CD5EA"/>
    <a:srgbClr val="2BC3E1"/>
    <a:srgbClr val="57CFE7"/>
    <a:srgbClr val="AAC42C"/>
    <a:srgbClr val="F26B6C"/>
    <a:srgbClr val="A156F4"/>
    <a:srgbClr val="C0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7" autoAdjust="0"/>
    <p:restoredTop sz="82819" autoAdjust="0"/>
  </p:normalViewPr>
  <p:slideViewPr>
    <p:cSldViewPr>
      <p:cViewPr>
        <p:scale>
          <a:sx n="40" d="100"/>
          <a:sy n="40" d="100"/>
        </p:scale>
        <p:origin x="1182" y="34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in Landivar" userId="ae2ac59f40d9f62d" providerId="LiveId" clId="{F161423C-1E30-4735-B7A6-B19817AE6EBA}"/>
    <pc:docChg chg="custSel modSld">
      <pc:chgData name="Edwin Landivar" userId="ae2ac59f40d9f62d" providerId="LiveId" clId="{F161423C-1E30-4735-B7A6-B19817AE6EBA}" dt="2020-04-21T03:03:33.543" v="43"/>
      <pc:docMkLst>
        <pc:docMk/>
      </pc:docMkLst>
      <pc:sldChg chg="addSp delSp modSp delAnim modAnim">
        <pc:chgData name="Edwin Landivar" userId="ae2ac59f40d9f62d" providerId="LiveId" clId="{F161423C-1E30-4735-B7A6-B19817AE6EBA}" dt="2020-04-21T03:03:33.543" v="43"/>
        <pc:sldMkLst>
          <pc:docMk/>
          <pc:sldMk cId="3378895467" sldId="606"/>
        </pc:sldMkLst>
        <pc:picChg chg="del">
          <ac:chgData name="Edwin Landivar" userId="ae2ac59f40d9f62d" providerId="LiveId" clId="{F161423C-1E30-4735-B7A6-B19817AE6EBA}" dt="2020-04-19T06:43:51.897" v="0" actId="478"/>
          <ac:picMkLst>
            <pc:docMk/>
            <pc:sldMk cId="3378895467" sldId="606"/>
            <ac:picMk id="2" creationId="{63714362-7CAB-EE45-A1C8-2DDDF698C1DD}"/>
          </ac:picMkLst>
        </pc:picChg>
        <pc:picChg chg="add mod">
          <ac:chgData name="Edwin Landivar" userId="ae2ac59f40d9f62d" providerId="LiveId" clId="{F161423C-1E30-4735-B7A6-B19817AE6EBA}" dt="2020-04-21T03:03:28.502" v="40"/>
          <ac:picMkLst>
            <pc:docMk/>
            <pc:sldMk cId="3378895467" sldId="606"/>
            <ac:picMk id="2" creationId="{AB926920-24BB-41BC-9F01-8A29A6FAB077}"/>
          </ac:picMkLst>
        </pc:picChg>
        <pc:picChg chg="add">
          <ac:chgData name="Edwin Landivar" userId="ae2ac59f40d9f62d" providerId="LiveId" clId="{F161423C-1E30-4735-B7A6-B19817AE6EBA}" dt="2020-04-21T03:03:33.543" v="43"/>
          <ac:picMkLst>
            <pc:docMk/>
            <pc:sldMk cId="3378895467" sldId="606"/>
            <ac:picMk id="6" creationId="{F16F04D4-5F3C-401B-BA10-9088A0981BC9}"/>
          </ac:picMkLst>
        </pc:picChg>
      </pc:sldChg>
      <pc:sldChg chg="addSp delSp modSp delAnim modAnim">
        <pc:chgData name="Edwin Landivar" userId="ae2ac59f40d9f62d" providerId="LiveId" clId="{F161423C-1E30-4735-B7A6-B19817AE6EBA}" dt="2020-04-21T02:58:26.749" v="15"/>
        <pc:sldMkLst>
          <pc:docMk/>
          <pc:sldMk cId="837056114" sldId="613"/>
        </pc:sldMkLst>
        <pc:picChg chg="del">
          <ac:chgData name="Edwin Landivar" userId="ae2ac59f40d9f62d" providerId="LiveId" clId="{F161423C-1E30-4735-B7A6-B19817AE6EBA}" dt="2020-04-19T06:43:55.056" v="1" actId="478"/>
          <ac:picMkLst>
            <pc:docMk/>
            <pc:sldMk cId="837056114" sldId="613"/>
            <ac:picMk id="2" creationId="{09FE2062-3F15-B54D-A653-5A161B2747A0}"/>
          </ac:picMkLst>
        </pc:picChg>
        <pc:picChg chg="add mod">
          <ac:chgData name="Edwin Landivar" userId="ae2ac59f40d9f62d" providerId="LiveId" clId="{F161423C-1E30-4735-B7A6-B19817AE6EBA}" dt="2020-04-21T02:58:08.003" v="9"/>
          <ac:picMkLst>
            <pc:docMk/>
            <pc:sldMk cId="837056114" sldId="613"/>
            <ac:picMk id="2" creationId="{3B819700-9ECD-4936-A823-ED5100456561}"/>
          </ac:picMkLst>
        </pc:picChg>
        <pc:picChg chg="add mod">
          <ac:chgData name="Edwin Landivar" userId="ae2ac59f40d9f62d" providerId="LiveId" clId="{F161423C-1E30-4735-B7A6-B19817AE6EBA}" dt="2020-04-21T02:58:23.746" v="13" actId="1076"/>
          <ac:picMkLst>
            <pc:docMk/>
            <pc:sldMk cId="837056114" sldId="613"/>
            <ac:picMk id="3" creationId="{98DA4BE8-C320-4CE9-BE03-18F5BFC7094F}"/>
          </ac:picMkLst>
        </pc:picChg>
      </pc:sldChg>
      <pc:sldChg chg="addSp delSp modSp delAnim modAnim">
        <pc:chgData name="Edwin Landivar" userId="ae2ac59f40d9f62d" providerId="LiveId" clId="{F161423C-1E30-4735-B7A6-B19817AE6EBA}" dt="2020-04-21T02:58:47.657" v="19"/>
        <pc:sldMkLst>
          <pc:docMk/>
          <pc:sldMk cId="1479977622" sldId="614"/>
        </pc:sldMkLst>
        <pc:picChg chg="add mod">
          <ac:chgData name="Edwin Landivar" userId="ae2ac59f40d9f62d" providerId="LiveId" clId="{F161423C-1E30-4735-B7A6-B19817AE6EBA}" dt="2020-04-21T02:58:32.655" v="16"/>
          <ac:picMkLst>
            <pc:docMk/>
            <pc:sldMk cId="1479977622" sldId="614"/>
            <ac:picMk id="2" creationId="{60D33451-438D-4DD1-BC36-E6AF435E7358}"/>
          </ac:picMkLst>
        </pc:picChg>
        <pc:picChg chg="del mod">
          <ac:chgData name="Edwin Landivar" userId="ae2ac59f40d9f62d" providerId="LiveId" clId="{F161423C-1E30-4735-B7A6-B19817AE6EBA}" dt="2020-04-19T06:43:57.577" v="3" actId="478"/>
          <ac:picMkLst>
            <pc:docMk/>
            <pc:sldMk cId="1479977622" sldId="614"/>
            <ac:picMk id="3" creationId="{216E7B08-D055-AF4C-A3F7-50EBCFEED5B1}"/>
          </ac:picMkLst>
        </pc:picChg>
        <pc:picChg chg="add">
          <ac:chgData name="Edwin Landivar" userId="ae2ac59f40d9f62d" providerId="LiveId" clId="{F161423C-1E30-4735-B7A6-B19817AE6EBA}" dt="2020-04-21T02:58:47.657" v="19"/>
          <ac:picMkLst>
            <pc:docMk/>
            <pc:sldMk cId="1479977622" sldId="614"/>
            <ac:picMk id="9" creationId="{2341CD51-5AE0-4870-BA98-F804834017F3}"/>
          </ac:picMkLst>
        </pc:picChg>
      </pc:sldChg>
      <pc:sldChg chg="addSp delSp modSp delAnim modAnim">
        <pc:chgData name="Edwin Landivar" userId="ae2ac59f40d9f62d" providerId="LiveId" clId="{F161423C-1E30-4735-B7A6-B19817AE6EBA}" dt="2020-04-21T02:59:16.162" v="27"/>
        <pc:sldMkLst>
          <pc:docMk/>
          <pc:sldMk cId="668194125" sldId="616"/>
        </pc:sldMkLst>
        <pc:picChg chg="add mod">
          <ac:chgData name="Edwin Landivar" userId="ae2ac59f40d9f62d" providerId="LiveId" clId="{F161423C-1E30-4735-B7A6-B19817AE6EBA}" dt="2020-04-21T02:59:11.738" v="24"/>
          <ac:picMkLst>
            <pc:docMk/>
            <pc:sldMk cId="668194125" sldId="616"/>
            <ac:picMk id="2" creationId="{85CE0E94-72EB-4343-960F-16EE4AD5DB16}"/>
          </ac:picMkLst>
        </pc:picChg>
        <pc:picChg chg="del">
          <ac:chgData name="Edwin Landivar" userId="ae2ac59f40d9f62d" providerId="LiveId" clId="{F161423C-1E30-4735-B7A6-B19817AE6EBA}" dt="2020-04-19T06:44:01.909" v="5" actId="478"/>
          <ac:picMkLst>
            <pc:docMk/>
            <pc:sldMk cId="668194125" sldId="616"/>
            <ac:picMk id="4" creationId="{7F4475F4-4AB9-4B4B-B2D0-837BC58654D6}"/>
          </ac:picMkLst>
        </pc:picChg>
        <pc:picChg chg="add">
          <ac:chgData name="Edwin Landivar" userId="ae2ac59f40d9f62d" providerId="LiveId" clId="{F161423C-1E30-4735-B7A6-B19817AE6EBA}" dt="2020-04-21T02:59:16.162" v="27"/>
          <ac:picMkLst>
            <pc:docMk/>
            <pc:sldMk cId="668194125" sldId="616"/>
            <ac:picMk id="9" creationId="{C0AE391A-9E9B-4A2A-B848-C1C1E38C40B2}"/>
          </ac:picMkLst>
        </pc:picChg>
      </pc:sldChg>
      <pc:sldChg chg="addSp delSp modSp delAnim modAnim">
        <pc:chgData name="Edwin Landivar" userId="ae2ac59f40d9f62d" providerId="LiveId" clId="{F161423C-1E30-4735-B7A6-B19817AE6EBA}" dt="2020-04-21T02:59:26.712" v="31"/>
        <pc:sldMkLst>
          <pc:docMk/>
          <pc:sldMk cId="1542355900" sldId="618"/>
        </pc:sldMkLst>
        <pc:picChg chg="del">
          <ac:chgData name="Edwin Landivar" userId="ae2ac59f40d9f62d" providerId="LiveId" clId="{F161423C-1E30-4735-B7A6-B19817AE6EBA}" dt="2020-04-19T06:44:04.194" v="6" actId="478"/>
          <ac:picMkLst>
            <pc:docMk/>
            <pc:sldMk cId="1542355900" sldId="618"/>
            <ac:picMk id="2" creationId="{0C5C0EBD-3616-5647-A98A-73DE65A1B89F}"/>
          </ac:picMkLst>
        </pc:picChg>
        <pc:picChg chg="add mod">
          <ac:chgData name="Edwin Landivar" userId="ae2ac59f40d9f62d" providerId="LiveId" clId="{F161423C-1E30-4735-B7A6-B19817AE6EBA}" dt="2020-04-21T02:59:22.206" v="28"/>
          <ac:picMkLst>
            <pc:docMk/>
            <pc:sldMk cId="1542355900" sldId="618"/>
            <ac:picMk id="2" creationId="{8D07D086-70FA-436A-A830-6433092119CF}"/>
          </ac:picMkLst>
        </pc:picChg>
        <pc:picChg chg="add">
          <ac:chgData name="Edwin Landivar" userId="ae2ac59f40d9f62d" providerId="LiveId" clId="{F161423C-1E30-4735-B7A6-B19817AE6EBA}" dt="2020-04-21T02:59:26.712" v="31"/>
          <ac:picMkLst>
            <pc:docMk/>
            <pc:sldMk cId="1542355900" sldId="618"/>
            <ac:picMk id="9" creationId="{A8CCA165-1473-4185-9EF5-46A5AFAE6913}"/>
          </ac:picMkLst>
        </pc:picChg>
      </pc:sldChg>
      <pc:sldChg chg="addSp delSp modSp delAnim modAnim">
        <pc:chgData name="Edwin Landivar" userId="ae2ac59f40d9f62d" providerId="LiveId" clId="{F161423C-1E30-4735-B7A6-B19817AE6EBA}" dt="2020-04-21T02:59:01.775" v="23"/>
        <pc:sldMkLst>
          <pc:docMk/>
          <pc:sldMk cId="2599265895" sldId="619"/>
        </pc:sldMkLst>
        <pc:picChg chg="add mod">
          <ac:chgData name="Edwin Landivar" userId="ae2ac59f40d9f62d" providerId="LiveId" clId="{F161423C-1E30-4735-B7A6-B19817AE6EBA}" dt="2020-04-21T02:58:56.744" v="20"/>
          <ac:picMkLst>
            <pc:docMk/>
            <pc:sldMk cId="2599265895" sldId="619"/>
            <ac:picMk id="2" creationId="{9E6F9ECC-0365-4283-814B-0ED434602437}"/>
          </ac:picMkLst>
        </pc:picChg>
        <pc:picChg chg="add">
          <ac:chgData name="Edwin Landivar" userId="ae2ac59f40d9f62d" providerId="LiveId" clId="{F161423C-1E30-4735-B7A6-B19817AE6EBA}" dt="2020-04-21T02:59:01.775" v="23"/>
          <ac:picMkLst>
            <pc:docMk/>
            <pc:sldMk cId="2599265895" sldId="619"/>
            <ac:picMk id="8" creationId="{4C0E4D03-5A61-43F7-AA15-C1A8D36A27CE}"/>
          </ac:picMkLst>
        </pc:picChg>
        <pc:picChg chg="del">
          <ac:chgData name="Edwin Landivar" userId="ae2ac59f40d9f62d" providerId="LiveId" clId="{F161423C-1E30-4735-B7A6-B19817AE6EBA}" dt="2020-04-19T06:43:59.348" v="4" actId="478"/>
          <ac:picMkLst>
            <pc:docMk/>
            <pc:sldMk cId="2599265895" sldId="619"/>
            <ac:picMk id="8" creationId="{772868D9-BD3A-F845-82AF-192E694D9476}"/>
          </ac:picMkLst>
        </pc:picChg>
      </pc:sldChg>
      <pc:sldChg chg="addSp delSp modSp delAnim modAnim">
        <pc:chgData name="Edwin Landivar" userId="ae2ac59f40d9f62d" providerId="LiveId" clId="{F161423C-1E30-4735-B7A6-B19817AE6EBA}" dt="2020-04-21T02:59:53.969" v="39"/>
        <pc:sldMkLst>
          <pc:docMk/>
          <pc:sldMk cId="3481045880" sldId="622"/>
        </pc:sldMkLst>
        <pc:picChg chg="add mod">
          <ac:chgData name="Edwin Landivar" userId="ae2ac59f40d9f62d" providerId="LiveId" clId="{F161423C-1E30-4735-B7A6-B19817AE6EBA}" dt="2020-04-21T02:59:47.828" v="36"/>
          <ac:picMkLst>
            <pc:docMk/>
            <pc:sldMk cId="3481045880" sldId="622"/>
            <ac:picMk id="2" creationId="{01C7F6FE-84A4-4913-A9CE-476B8845274E}"/>
          </ac:picMkLst>
        </pc:picChg>
        <pc:picChg chg="del">
          <ac:chgData name="Edwin Landivar" userId="ae2ac59f40d9f62d" providerId="LiveId" clId="{F161423C-1E30-4735-B7A6-B19817AE6EBA}" dt="2020-04-19T06:44:07.575" v="8" actId="478"/>
          <ac:picMkLst>
            <pc:docMk/>
            <pc:sldMk cId="3481045880" sldId="622"/>
            <ac:picMk id="2" creationId="{C836CB04-6181-3740-B57E-2AA90E60350F}"/>
          </ac:picMkLst>
        </pc:picChg>
        <pc:picChg chg="add">
          <ac:chgData name="Edwin Landivar" userId="ae2ac59f40d9f62d" providerId="LiveId" clId="{F161423C-1E30-4735-B7A6-B19817AE6EBA}" dt="2020-04-21T02:59:53.969" v="39"/>
          <ac:picMkLst>
            <pc:docMk/>
            <pc:sldMk cId="3481045880" sldId="622"/>
            <ac:picMk id="9" creationId="{9A2F06B1-76DD-461C-869C-375A20238E3E}"/>
          </ac:picMkLst>
        </pc:picChg>
      </pc:sldChg>
      <pc:sldChg chg="addSp delSp modSp delAnim modAnim">
        <pc:chgData name="Edwin Landivar" userId="ae2ac59f40d9f62d" providerId="LiveId" clId="{F161423C-1E30-4735-B7A6-B19817AE6EBA}" dt="2020-04-21T02:59:38.746" v="35"/>
        <pc:sldMkLst>
          <pc:docMk/>
          <pc:sldMk cId="3009355969" sldId="623"/>
        </pc:sldMkLst>
        <pc:picChg chg="del">
          <ac:chgData name="Edwin Landivar" userId="ae2ac59f40d9f62d" providerId="LiveId" clId="{F161423C-1E30-4735-B7A6-B19817AE6EBA}" dt="2020-04-19T06:44:05.801" v="7" actId="478"/>
          <ac:picMkLst>
            <pc:docMk/>
            <pc:sldMk cId="3009355969" sldId="623"/>
            <ac:picMk id="2" creationId="{482D7C9A-A78D-D045-9D1F-6DDD379A4DA2}"/>
          </ac:picMkLst>
        </pc:picChg>
        <pc:picChg chg="add mod">
          <ac:chgData name="Edwin Landivar" userId="ae2ac59f40d9f62d" providerId="LiveId" clId="{F161423C-1E30-4735-B7A6-B19817AE6EBA}" dt="2020-04-21T02:59:33.560" v="32"/>
          <ac:picMkLst>
            <pc:docMk/>
            <pc:sldMk cId="3009355969" sldId="623"/>
            <ac:picMk id="2" creationId="{BD8A9A00-8CAF-467F-AAF5-BD44E5D84FF8}"/>
          </ac:picMkLst>
        </pc:picChg>
        <pc:picChg chg="add">
          <ac:chgData name="Edwin Landivar" userId="ae2ac59f40d9f62d" providerId="LiveId" clId="{F161423C-1E30-4735-B7A6-B19817AE6EBA}" dt="2020-04-21T02:59:38.746" v="35"/>
          <ac:picMkLst>
            <pc:docMk/>
            <pc:sldMk cId="3009355969" sldId="623"/>
            <ac:picMk id="9" creationId="{59135007-384C-493D-9C49-D4C43E5D54F6}"/>
          </ac:picMkLst>
        </pc:picChg>
      </pc:sldChg>
    </pc:docChg>
  </pc:docChgLst>
  <pc:docChgLst>
    <pc:chgData name="edwin landivar" userId="ae2ac59f40d9f62d" providerId="LiveId" clId="{F65D69F1-7E57-47B8-9AE7-F981CB41ECDA}"/>
    <pc:docChg chg="custSel modSld">
      <pc:chgData name="edwin landivar" userId="ae2ac59f40d9f62d" providerId="LiveId" clId="{F65D69F1-7E57-47B8-9AE7-F981CB41ECDA}" dt="2018-09-19T00:58:10.800" v="19" actId="313"/>
      <pc:docMkLst>
        <pc:docMk/>
      </pc:docMkLst>
      <pc:sldChg chg="modSp">
        <pc:chgData name="edwin landivar" userId="ae2ac59f40d9f62d" providerId="LiveId" clId="{F65D69F1-7E57-47B8-9AE7-F981CB41ECDA}" dt="2018-09-18T23:34:45.501" v="0" actId="1076"/>
        <pc:sldMkLst>
          <pc:docMk/>
          <pc:sldMk cId="837056114" sldId="613"/>
        </pc:sldMkLst>
        <pc:spChg chg="mod">
          <ac:chgData name="edwin landivar" userId="ae2ac59f40d9f62d" providerId="LiveId" clId="{F65D69F1-7E57-47B8-9AE7-F981CB41ECDA}" dt="2018-09-18T23:34:45.501" v="0" actId="1076"/>
          <ac:spMkLst>
            <pc:docMk/>
            <pc:sldMk cId="837056114" sldId="613"/>
            <ac:spMk id="14" creationId="{00000000-0000-0000-0000-000000000000}"/>
          </ac:spMkLst>
        </pc:spChg>
      </pc:sldChg>
      <pc:sldChg chg="modSp">
        <pc:chgData name="edwin landivar" userId="ae2ac59f40d9f62d" providerId="LiveId" clId="{F65D69F1-7E57-47B8-9AE7-F981CB41ECDA}" dt="2018-09-18T23:36:18.009" v="5" actId="20577"/>
        <pc:sldMkLst>
          <pc:docMk/>
          <pc:sldMk cId="2599265895" sldId="619"/>
        </pc:sldMkLst>
        <pc:spChg chg="mod">
          <ac:chgData name="edwin landivar" userId="ae2ac59f40d9f62d" providerId="LiveId" clId="{F65D69F1-7E57-47B8-9AE7-F981CB41ECDA}" dt="2018-09-18T23:36:18.009" v="5" actId="20577"/>
          <ac:spMkLst>
            <pc:docMk/>
            <pc:sldMk cId="2599265895" sldId="619"/>
            <ac:spMk id="27" creationId="{00000000-0000-0000-0000-000000000000}"/>
          </ac:spMkLst>
        </pc:spChg>
      </pc:sldChg>
      <pc:sldChg chg="modSp">
        <pc:chgData name="edwin landivar" userId="ae2ac59f40d9f62d" providerId="LiveId" clId="{F65D69F1-7E57-47B8-9AE7-F981CB41ECDA}" dt="2018-09-19T00:58:10.800" v="19" actId="313"/>
        <pc:sldMkLst>
          <pc:docMk/>
          <pc:sldMk cId="3481045880" sldId="622"/>
        </pc:sldMkLst>
        <pc:spChg chg="mod">
          <ac:chgData name="edwin landivar" userId="ae2ac59f40d9f62d" providerId="LiveId" clId="{F65D69F1-7E57-47B8-9AE7-F981CB41ECDA}" dt="2018-09-19T00:58:10.800" v="19" actId="313"/>
          <ac:spMkLst>
            <pc:docMk/>
            <pc:sldMk cId="3481045880" sldId="622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‹Nº›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04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Stay Safe Working in the Heat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6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at Stake?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year, dozens of workers die and thousands more become ill while working in extreme heat or humid conditions. More than 40 percent of heat-related worker deaths occur in the construction industry, but workers in every field are susceptible. There are a range of heat illnesses and they can affect anyone, regardless of age or physical condition.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61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the Danger?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combination of heat and humidity can be a serious health threat during the summer months. If you work outside (for example, at a beach resort, on a farm, at a construction site) or in a kitchen, laundry, or bakery you may be at increased risk for heat-related illness.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Heat-related Illnesses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 kinds of major heat-related disorders—heat cramps, heat exhaustion and heat stroke. You need to know how to recognize each one and what first aid treatment is necessary.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 Cramps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muscle pains usually caused by the loss of body salts and fluid during sweating.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 Exhaustion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next most serious heat-related health problem. The signs and symptoms of heat exhaustion are: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Headache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Nausea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Dizziness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Irritability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Confusion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 sweating; and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body temperature greater than 100.4°F.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 stroke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occurs when the body’s temperature regulating system fails and body temperature rises to critical levels (greater than 104°F). This is a medical emergency that may result in death! The signs of heat stroke are: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Confusion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Red, hot, dry skin – lack of sweating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of consciousness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Seizures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52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to Protect Yourself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working in the heat take these general precautions: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Drink small amounts of water frequently and take frequent short breaks in the shade.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 light-colored, loose-fitting, breathable clothing—cotton is good.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 smaller meals before work activity and avoid caffeine and alcohol or large amounts of sugar.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in the shade if possible and realize that equipment such as respirators or protective coveralls can increase heat stress.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out from your health care provider if your medications and heat don’t mix.</a:t>
            </a:r>
          </a:p>
          <a:p>
            <a:endParaRPr lang="uk-U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56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 Cramps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experience heat cramps start replacing fluid loss by drinking water and/or carbohydrate-electrolyte replacement liquids (e.g., sports drinks) every 15 to 20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18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 Exhaustion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 and response for heat exhaustion: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the person out of the heat or hot area and have them begin drinking liquids.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a cold compress on their head, neck, and face to cool them, or have the worker wash his or her head, face and neck with cold water.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frequent sips of cool water.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that someone stays with them until help arrives. If symptoms worsen, call 911 and get help immediately.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Otherwise, get the person to a clinic or emergency room for medical evaluation and treatment.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588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 Stroke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Workers experiencing heat stroke have a very high body temperature and may stop sweating. They may also not be aware of what is happening to them or be able to take care of themselves. This is a life-threatening emergency and you must get medical help immediately.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911.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medical help arrives, move the worker to a shady, cool area and remove as much clothing as possible.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 the worker with cool water and use a fan or fan the victim to move the air to speed cooling.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 cold wet cloths, wet towels or ice all over the body or soak the worker’s clothing with cold water.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43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Word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in the heat can be dangerous and deadly if you don’t take time to get used to it, drink plenty of water, and take frequent, shady rest breaks.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25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33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32888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2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02152" y="2587752"/>
            <a:ext cx="2706624" cy="2706624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02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53328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784080" y="2633472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2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0098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918704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2527280" y="2715768"/>
            <a:ext cx="2450592" cy="245059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8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7560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337560" y="5980176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811512" y="2935224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811512" y="5981700"/>
            <a:ext cx="1591056" cy="1591056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3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0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45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62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73552" y="2779776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780008" y="5779008"/>
            <a:ext cx="1444752" cy="1444752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5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772400" y="2093976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41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499616" y="3346704"/>
            <a:ext cx="3593592" cy="359359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268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18288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1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9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3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G-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950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8869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100584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9693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3255264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38928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563624" y="3648456"/>
            <a:ext cx="2075688" cy="375818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163824" y="335584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1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06040" y="2999232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51760" y="2990088"/>
            <a:ext cx="6400800" cy="39410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438144" y="3054096"/>
            <a:ext cx="5276088" cy="3255264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0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121408" y="2953512"/>
            <a:ext cx="6519672" cy="3730752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5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2536" y="2788920"/>
            <a:ext cx="7178040" cy="4105656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21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61888" y="2441448"/>
            <a:ext cx="5705856" cy="3246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57600" y="5753100"/>
            <a:ext cx="685800" cy="12161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0872" y="4754880"/>
            <a:ext cx="1645920" cy="21762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055096" y="4334256"/>
            <a:ext cx="3886200" cy="240487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9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807208" y="3200400"/>
            <a:ext cx="3886200" cy="3886200"/>
          </a:xfrm>
          <a:prstGeom prst="rect">
            <a:avLst/>
          </a:prstGeom>
          <a:effectLst>
            <a:outerShdw blurRad="292100" dist="38100" dir="5400000" algn="t" rotWithShape="0">
              <a:schemeClr val="accent1">
                <a:alpha val="67000"/>
              </a:schemeClr>
            </a:outerShdw>
          </a:effectLst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9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29384" y="3218688"/>
            <a:ext cx="2423160" cy="4315968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1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195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68112" y="3584448"/>
            <a:ext cx="2194560" cy="3886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520440" y="3264408"/>
            <a:ext cx="2542032" cy="45262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6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624328" y="2990088"/>
            <a:ext cx="3730752" cy="498348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8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55064" y="2788920"/>
            <a:ext cx="6967728" cy="3986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0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 OP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46320" y="3200400"/>
            <a:ext cx="8622792" cy="484632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8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7552" y="2478024"/>
            <a:ext cx="9052560" cy="599846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3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16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01200" y="2400300"/>
            <a:ext cx="7315200" cy="54864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34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752623"/>
            <a:ext cx="5029200" cy="2743200"/>
          </a:xfrm>
          <a:prstGeom prst="rect">
            <a:avLst/>
          </a:prstGeom>
          <a:effectLst>
            <a:outerShdw blurRad="889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7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573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0015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29400" y="2400300"/>
            <a:ext cx="5029200" cy="5029200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860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2860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1148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1148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943600" y="24048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9436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943600" y="60624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4114800" y="4233672"/>
            <a:ext cx="1828800" cy="1828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576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76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152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152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9728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9728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4630400" y="2400300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4630400" y="5148072"/>
            <a:ext cx="3657600" cy="2743200"/>
          </a:xfrm>
          <a:prstGeom prst="rect">
            <a:avLst/>
          </a:prstGeom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Rectangle 9"/>
          <p:cNvSpPr/>
          <p:nvPr userDrawn="1"/>
        </p:nvSpPr>
        <p:spPr>
          <a:xfrm>
            <a:off x="0" y="2400300"/>
            <a:ext cx="182880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5148072"/>
            <a:ext cx="45720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FOLIO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51435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3716000" y="2400300"/>
            <a:ext cx="4572000" cy="27432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7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03338" y="3257550"/>
            <a:ext cx="5715000" cy="3833813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96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VICES OPT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59612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5448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05500" y="2628900"/>
            <a:ext cx="6477000" cy="3962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9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85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57141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2400300"/>
            <a:ext cx="9144000" cy="54864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9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93" r:id="rId3"/>
    <p:sldLayoutId id="2147483680" r:id="rId4"/>
    <p:sldLayoutId id="2147483697" r:id="rId5"/>
    <p:sldLayoutId id="2147483698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2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676" r:id="rId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2" r:id="rId2"/>
    <p:sldLayoutId id="2147483731" r:id="rId3"/>
    <p:sldLayoutId id="2147483701" r:id="rId4"/>
    <p:sldLayoutId id="2147483700" r:id="rId5"/>
    <p:sldLayoutId id="2147483699" r:id="rId6"/>
    <p:sldLayoutId id="2147483668" r:id="rId7"/>
    <p:sldLayoutId id="2147483670" r:id="rId8"/>
    <p:sldLayoutId id="2147483671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6" r:id="rId8"/>
    <p:sldLayoutId id="2147483727" r:id="rId9"/>
    <p:sldLayoutId id="2147483721" r:id="rId10"/>
    <p:sldLayoutId id="2147483722" r:id="rId11"/>
    <p:sldLayoutId id="2147483723" r:id="rId12"/>
    <p:sldLayoutId id="2147483679" r:id="rId13"/>
    <p:sldLayoutId id="2147483724" r:id="rId14"/>
    <p:sldLayoutId id="2147483689" r:id="rId15"/>
    <p:sldLayoutId id="2147483682" r:id="rId16"/>
    <p:sldLayoutId id="2147483683" r:id="rId17"/>
    <p:sldLayoutId id="2147483685" r:id="rId18"/>
    <p:sldLayoutId id="2147483686" r:id="rId19"/>
    <p:sldLayoutId id="2147483688" r:id="rId20"/>
    <p:sldLayoutId id="2147483687" r:id="rId21"/>
    <p:sldLayoutId id="2147483684" r:id="rId22"/>
    <p:sldLayoutId id="2147483667" r:id="rId23"/>
    <p:sldLayoutId id="2147483733" r:id="rId2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wav"/><Relationship Id="rId7" Type="http://schemas.openxmlformats.org/officeDocument/2006/relationships/image" Target="../media/image2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2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5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6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7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8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9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1.xml"/><Relationship Id="rId4" Type="http://schemas.openxmlformats.org/officeDocument/2006/relationships/audio" Target="../media/media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10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11.jp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850" y="4000500"/>
            <a:ext cx="6210300" cy="1103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563969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Haga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clic</a:t>
            </a:r>
            <a:r>
              <a:rPr lang="en-US" sz="3600" dirty="0">
                <a:solidFill>
                  <a:schemeClr val="tx2"/>
                </a:solidFill>
              </a:rPr>
              <a:t> para </a:t>
            </a:r>
            <a:r>
              <a:rPr lang="en-US" sz="3600" dirty="0" err="1">
                <a:solidFill>
                  <a:schemeClr val="tx2"/>
                </a:solidFill>
              </a:rPr>
              <a:t>comenzar</a:t>
            </a:r>
            <a:r>
              <a:rPr lang="en-US" sz="3600" dirty="0">
                <a:solidFill>
                  <a:schemeClr val="tx2"/>
                </a:solidFill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ort Logo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427032"/>
            <a:ext cx="17183100" cy="715581"/>
          </a:xfrm>
        </p:spPr>
        <p:txBody>
          <a:bodyPr/>
          <a:lstStyle/>
          <a:p>
            <a:r>
              <a:rPr lang="es-ES" dirty="0"/>
              <a:t>Manténgase Seguro Trabajando en el Calor</a:t>
            </a:r>
            <a:endParaRPr lang="uk-U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49" y="9747420"/>
            <a:ext cx="2825988" cy="501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1D25CB-B271-419E-A5A4-86298B65FE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0050" y="1990134"/>
            <a:ext cx="10515600" cy="6306732"/>
          </a:xfrm>
          <a:prstGeom prst="rect">
            <a:avLst/>
          </a:prstGeom>
        </p:spPr>
      </p:pic>
      <p:pic>
        <p:nvPicPr>
          <p:cNvPr id="2" name="slide 2">
            <a:hlinkClick r:id="" action="ppaction://media"/>
            <a:extLst>
              <a:ext uri="{FF2B5EF4-FFF2-40B4-BE49-F238E27FC236}">
                <a16:creationId xmlns:a16="http://schemas.microsoft.com/office/drawing/2014/main" id="{AB926920-24BB-41BC-9F01-8A29A6FAB0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542125" y="3082925"/>
            <a:ext cx="609600" cy="609600"/>
          </a:xfrm>
          <a:prstGeom prst="rect">
            <a:avLst/>
          </a:prstGeom>
        </p:spPr>
      </p:pic>
      <p:pic>
        <p:nvPicPr>
          <p:cNvPr id="6" name="Light Notification3 DING">
            <a:hlinkClick r:id="" action="ppaction://media"/>
            <a:extLst>
              <a:ext uri="{FF2B5EF4-FFF2-40B4-BE49-F238E27FC236}">
                <a16:creationId xmlns:a16="http://schemas.microsoft.com/office/drawing/2014/main" id="{F16F04D4-5F3C-401B-BA10-9088A0981B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519269" y="1316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9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7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074" y="0"/>
            <a:ext cx="18288000" cy="10287000"/>
          </a:xfrm>
          <a:prstGeom prst="rect">
            <a:avLst/>
          </a:prstGeom>
          <a:solidFill>
            <a:schemeClr val="tx1">
              <a:alpha val="2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10" name="Picture Placeholder 16">
            <a:extLst>
              <a:ext uri="{FF2B5EF4-FFF2-40B4-BE49-F238E27FC236}">
                <a16:creationId xmlns:a16="http://schemas.microsoft.com/office/drawing/2014/main" id="{F1DEA494-ED6D-442F-94DF-BBBF3AFD1F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35" b="3135"/>
          <a:stretch/>
        </p:blipFill>
        <p:spPr>
          <a:xfrm>
            <a:off x="7086600" y="0"/>
            <a:ext cx="11201400" cy="10287000"/>
          </a:xfrm>
        </p:spPr>
      </p:pic>
      <p:grpSp>
        <p:nvGrpSpPr>
          <p:cNvPr id="21" name="Group 20"/>
          <p:cNvGrpSpPr/>
          <p:nvPr/>
        </p:nvGrpSpPr>
        <p:grpSpPr>
          <a:xfrm>
            <a:off x="-12198" y="0"/>
            <a:ext cx="8963526" cy="10287000"/>
            <a:chOff x="0" y="0"/>
            <a:chExt cx="6400800" cy="10287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87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9745" y="559725"/>
              <a:ext cx="498252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600" b="1" dirty="0">
                  <a:solidFill>
                    <a:schemeClr val="bg1"/>
                  </a:solidFill>
                  <a:ea typeface="Roboto Condensed" panose="02000000000000000000" pitchFamily="2" charset="0"/>
                  <a:cs typeface="Lato Semibold" panose="020F0502020204030203" pitchFamily="34" charset="0"/>
                </a:rPr>
                <a:t>¿Qué está en Riesgo?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2061" y="2683383"/>
              <a:ext cx="5176679" cy="686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>
                  <a:solidFill>
                    <a:schemeClr val="bg1"/>
                  </a:solidFill>
                </a:rPr>
                <a:t>Cada año, decenas de trabajadores mueren y miles más se enferman mientras trabajan en condiciones de calor extremo o humedad.</a:t>
              </a:r>
            </a:p>
            <a:p>
              <a:endParaRPr lang="es-ES" sz="4000" dirty="0">
                <a:solidFill>
                  <a:schemeClr val="bg1"/>
                </a:solidFill>
              </a:endParaRPr>
            </a:p>
            <a:p>
              <a:r>
                <a:rPr lang="es-ES" sz="4000" dirty="0">
                  <a:solidFill>
                    <a:schemeClr val="bg1"/>
                  </a:solidFill>
                </a:rPr>
                <a:t>Hay una variedad de enfermedades por el calor y pueden afectar a cualquier persona, independientemente de su edad o condición física.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slide 3">
            <a:hlinkClick r:id="" action="ppaction://media"/>
            <a:extLst>
              <a:ext uri="{FF2B5EF4-FFF2-40B4-BE49-F238E27FC236}">
                <a16:creationId xmlns:a16="http://schemas.microsoft.com/office/drawing/2014/main" id="{3B819700-9ECD-4936-A823-ED51004565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215225" y="2938463"/>
            <a:ext cx="609600" cy="609600"/>
          </a:xfrm>
          <a:prstGeom prst="rect">
            <a:avLst/>
          </a:prstGeom>
        </p:spPr>
      </p:pic>
      <p:pic>
        <p:nvPicPr>
          <p:cNvPr id="3" name="Light Notification3 DING">
            <a:hlinkClick r:id="" action="ppaction://media"/>
            <a:extLst>
              <a:ext uri="{FF2B5EF4-FFF2-40B4-BE49-F238E27FC236}">
                <a16:creationId xmlns:a16="http://schemas.microsoft.com/office/drawing/2014/main" id="{98DA4BE8-C320-4CE9-BE03-18F5BFC709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19269" y="1316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21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300" y="571411"/>
            <a:ext cx="6438900" cy="715581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s-ES" dirty="0"/>
              <a:t>Cuál</a:t>
            </a:r>
            <a:r>
              <a:rPr lang="en-US" dirty="0"/>
              <a:t> es el </a:t>
            </a:r>
            <a:r>
              <a:rPr lang="en-US" dirty="0" err="1"/>
              <a:t>Peligro</a:t>
            </a:r>
            <a:r>
              <a:rPr lang="en-US" dirty="0"/>
              <a:t>?</a:t>
            </a:r>
            <a:endParaRPr lang="uk-UA" dirty="0"/>
          </a:p>
        </p:txBody>
      </p:sp>
      <p:sp>
        <p:nvSpPr>
          <p:cNvPr id="10" name="Rectangle 9"/>
          <p:cNvSpPr/>
          <p:nvPr/>
        </p:nvSpPr>
        <p:spPr>
          <a:xfrm>
            <a:off x="9144000" y="1932563"/>
            <a:ext cx="9144000" cy="7772488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90890" y="2236619"/>
            <a:ext cx="845022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La combinación de calor y humedad puede ser una seria amenaza para la salud durante el verano.</a:t>
            </a:r>
          </a:p>
          <a:p>
            <a:endParaRPr lang="es-ES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3200" dirty="0">
                <a:solidFill>
                  <a:schemeClr val="bg1"/>
                </a:solidFill>
              </a:rPr>
              <a:t>Los calambres por calor son dolores musculares generalmente causados por la pérdida de sales corporales y fluidos durante la sudoración.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>
                <a:solidFill>
                  <a:schemeClr val="bg1"/>
                </a:solidFill>
              </a:rPr>
              <a:t>El agotamiento por calor es el siguiente problema de salud más serio relacionado con el calor.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>
                <a:solidFill>
                  <a:schemeClr val="bg1"/>
                </a:solidFill>
              </a:rPr>
              <a:t>El golpe de calor ocurre cuando el sistema de regulación de temperatura del cuerpo falla y la temperatura del cuerpo aumenta a niveles críticos (más de 104 ° F).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Placeholder 23">
            <a:extLst>
              <a:ext uri="{FF2B5EF4-FFF2-40B4-BE49-F238E27FC236}">
                <a16:creationId xmlns:a16="http://schemas.microsoft.com/office/drawing/2014/main" id="{EA066F85-FD29-43DB-BCB5-B1BF7EF94B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3101"/>
            <a:ext cx="9144000" cy="7772488"/>
          </a:xfrm>
          <a:prstGeom prst="rect">
            <a:avLst/>
          </a:prstGeom>
        </p:spPr>
      </p:pic>
      <p:pic>
        <p:nvPicPr>
          <p:cNvPr id="2" name="slide 4">
            <a:hlinkClick r:id="" action="ppaction://media"/>
            <a:extLst>
              <a:ext uri="{FF2B5EF4-FFF2-40B4-BE49-F238E27FC236}">
                <a16:creationId xmlns:a16="http://schemas.microsoft.com/office/drawing/2014/main" id="{60D33451-438D-4DD1-BC36-E6AF435E73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397663" y="2794000"/>
            <a:ext cx="609600" cy="609600"/>
          </a:xfrm>
          <a:prstGeom prst="rect">
            <a:avLst/>
          </a:prstGeom>
        </p:spPr>
      </p:pic>
      <p:pic>
        <p:nvPicPr>
          <p:cNvPr id="9" name="Light Notification3 DING">
            <a:hlinkClick r:id="" action="ppaction://media"/>
            <a:extLst>
              <a:ext uri="{FF2B5EF4-FFF2-40B4-BE49-F238E27FC236}">
                <a16:creationId xmlns:a16="http://schemas.microsoft.com/office/drawing/2014/main" id="{2341CD51-5AE0-4870-BA98-F804834017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19269" y="1316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7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905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6300" y="571411"/>
            <a:ext cx="7124700" cy="715581"/>
          </a:xfrm>
        </p:spPr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Protegerse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2552698"/>
            <a:ext cx="9144000" cy="5988186"/>
            <a:chOff x="10535474" y="2060086"/>
            <a:chExt cx="9144000" cy="5486401"/>
          </a:xfrm>
        </p:grpSpPr>
        <p:sp>
          <p:nvSpPr>
            <p:cNvPr id="4" name="Rectangle 3"/>
            <p:cNvSpPr/>
            <p:nvPr/>
          </p:nvSpPr>
          <p:spPr>
            <a:xfrm>
              <a:off x="10535474" y="2060087"/>
              <a:ext cx="9144000" cy="5486400"/>
            </a:xfrm>
            <a:prstGeom prst="rect">
              <a:avLst/>
            </a:prstGeom>
            <a:solidFill>
              <a:schemeClr val="tx1"/>
            </a:solidFill>
            <a:ln w="63500">
              <a:noFill/>
            </a:ln>
            <a:effectLst>
              <a:outerShdw blurRad="292100" dist="38100" dir="5400000" algn="t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02174" y="2060086"/>
              <a:ext cx="8610600" cy="516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dirty="0">
                  <a:solidFill>
                    <a:schemeClr val="bg1"/>
                  </a:solidFill>
                </a:rPr>
                <a:t>Tome estas precauciones generales: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chemeClr val="bg1"/>
                  </a:solidFill>
                </a:rPr>
                <a:t>Beba agua frecuentemente y tome descansos cortos con sombra.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chemeClr val="bg1"/>
                  </a:solidFill>
                </a:rPr>
                <a:t>Use ropa transpirable de color claro, suelta.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chemeClr val="bg1"/>
                  </a:solidFill>
                </a:rPr>
                <a:t>Coma comidas más pequeñas: evite la cafeína, el alcohol y el azúcar.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chemeClr val="bg1"/>
                  </a:solidFill>
                </a:rPr>
                <a:t>Trabaje en la sombra si es posible.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chemeClr val="bg1"/>
                  </a:solidFill>
                </a:rPr>
                <a:t>Tenga en cuenta que los equipos pueden aumentar el estrés por calor.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chemeClr val="bg1"/>
                  </a:solidFill>
                </a:rPr>
                <a:t>Averigüe si sus medicamentos y el calor no se mezclan.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CB745E9-B77D-4F09-90AA-B75D3894F9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0927" y="2552699"/>
            <a:ext cx="9144000" cy="5988186"/>
          </a:xfrm>
          <a:prstGeom prst="rect">
            <a:avLst/>
          </a:prstGeom>
        </p:spPr>
      </p:pic>
      <p:pic>
        <p:nvPicPr>
          <p:cNvPr id="2" name="slide 5">
            <a:hlinkClick r:id="" action="ppaction://media"/>
            <a:extLst>
              <a:ext uri="{FF2B5EF4-FFF2-40B4-BE49-F238E27FC236}">
                <a16:creationId xmlns:a16="http://schemas.microsoft.com/office/drawing/2014/main" id="{9E6F9ECC-0365-4283-814B-0ED4346024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348450" y="2432050"/>
            <a:ext cx="609600" cy="609600"/>
          </a:xfrm>
          <a:prstGeom prst="rect">
            <a:avLst/>
          </a:prstGeom>
        </p:spPr>
      </p:pic>
      <p:pic>
        <p:nvPicPr>
          <p:cNvPr id="8" name="Light Notification3 DING">
            <a:hlinkClick r:id="" action="ppaction://media"/>
            <a:extLst>
              <a:ext uri="{FF2B5EF4-FFF2-40B4-BE49-F238E27FC236}">
                <a16:creationId xmlns:a16="http://schemas.microsoft.com/office/drawing/2014/main" id="{4C0E4D03-5A61-43F7-AA15-C1A8D36A27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19269" y="1316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23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299" y="571411"/>
            <a:ext cx="6634843" cy="757130"/>
          </a:xfrm>
        </p:spPr>
        <p:txBody>
          <a:bodyPr/>
          <a:lstStyle/>
          <a:p>
            <a:pPr>
              <a:defRPr/>
            </a:pPr>
            <a:r>
              <a:rPr lang="en-US" sz="4800" dirty="0"/>
              <a:t>Como </a:t>
            </a:r>
            <a:r>
              <a:rPr lang="en-US" sz="4800" dirty="0" err="1"/>
              <a:t>Protegerse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8686800" y="2400300"/>
            <a:ext cx="9601200" cy="54864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A21193C-B770-4E1C-A6B9-95B91058AB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0300"/>
            <a:ext cx="8686800" cy="5486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67828F-492D-4BF1-8A4E-822DF2FD5B9B}"/>
              </a:ext>
            </a:extLst>
          </p:cNvPr>
          <p:cNvSpPr txBox="1"/>
          <p:nvPr/>
        </p:nvSpPr>
        <p:spPr>
          <a:xfrm>
            <a:off x="9144000" y="27813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Calambres</a:t>
            </a:r>
            <a:r>
              <a:rPr lang="en-US" sz="3600" b="1" dirty="0">
                <a:solidFill>
                  <a:schemeClr val="bg1"/>
                </a:solidFill>
              </a:rPr>
              <a:t> por </a:t>
            </a:r>
            <a:r>
              <a:rPr lang="en-US" sz="3600" b="1" dirty="0" err="1">
                <a:solidFill>
                  <a:schemeClr val="bg1"/>
                </a:solidFill>
              </a:rPr>
              <a:t>Calor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Si experimenta calambres por calor, comience a reemplazar la pérdida de líquidos con agua potable y / o líquidos de reemplazo de carbohidratos y electrolitos (por ejemplo, bebidas deportivas) cada 15 a 20 minutos.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slide 6">
            <a:hlinkClick r:id="" action="ppaction://media"/>
            <a:extLst>
              <a:ext uri="{FF2B5EF4-FFF2-40B4-BE49-F238E27FC236}">
                <a16:creationId xmlns:a16="http://schemas.microsoft.com/office/drawing/2014/main" id="{85CE0E94-72EB-4343-960F-16EE4AD5D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492913" y="3154363"/>
            <a:ext cx="609600" cy="609600"/>
          </a:xfrm>
          <a:prstGeom prst="rect">
            <a:avLst/>
          </a:prstGeom>
        </p:spPr>
      </p:pic>
      <p:pic>
        <p:nvPicPr>
          <p:cNvPr id="9" name="Light Notification3 DING">
            <a:hlinkClick r:id="" action="ppaction://media"/>
            <a:extLst>
              <a:ext uri="{FF2B5EF4-FFF2-40B4-BE49-F238E27FC236}">
                <a16:creationId xmlns:a16="http://schemas.microsoft.com/office/drawing/2014/main" id="{C0AE391A-9E9B-4A2A-B848-C1C1E38C40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19269" y="1316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58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62200"/>
            <a:ext cx="9677400" cy="6313804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876300" y="571411"/>
            <a:ext cx="735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5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dirty="0"/>
              <a:t>Como </a:t>
            </a:r>
            <a:r>
              <a:rPr lang="en-US" dirty="0" err="1"/>
              <a:t>Protegerse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7F8332A-CCEF-4DD5-996E-47AA0B8AF3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053" y="2362199"/>
            <a:ext cx="8701947" cy="631380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369C6B-D18C-4CCF-81D5-91F16F2021B5}"/>
              </a:ext>
            </a:extLst>
          </p:cNvPr>
          <p:cNvSpPr txBox="1"/>
          <p:nvPr/>
        </p:nvSpPr>
        <p:spPr>
          <a:xfrm>
            <a:off x="381000" y="2696676"/>
            <a:ext cx="8763000" cy="597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Agotamiento</a:t>
            </a:r>
            <a:r>
              <a:rPr lang="en-US" b="1" dirty="0">
                <a:solidFill>
                  <a:schemeClr val="bg1"/>
                </a:solidFill>
              </a:rPr>
              <a:t> por </a:t>
            </a:r>
            <a:r>
              <a:rPr lang="en-US" b="1" dirty="0" err="1">
                <a:solidFill>
                  <a:schemeClr val="bg1"/>
                </a:solidFill>
              </a:rPr>
              <a:t>Calor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Saque a la persona del calor y haga que comience a beber líquidos.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Use una compresa fría en la cabeza, el cuello y la cara o haga que se laven la cabeza, la cara y el cuello con agua fría.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Aliente sorbos frecuentes de agua fría.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Si los síntomas empeoran, llame al 911 y obtenga ayuda de inmediato.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De lo contrario, llévelos a una clínica o sala de emergencias para una evaluación médica y tratamiento.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slide 7">
            <a:hlinkClick r:id="" action="ppaction://media"/>
            <a:extLst>
              <a:ext uri="{FF2B5EF4-FFF2-40B4-BE49-F238E27FC236}">
                <a16:creationId xmlns:a16="http://schemas.microsoft.com/office/drawing/2014/main" id="{8D07D086-70FA-436A-A830-6433092119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878675" y="3009900"/>
            <a:ext cx="609600" cy="609600"/>
          </a:xfrm>
          <a:prstGeom prst="rect">
            <a:avLst/>
          </a:prstGeom>
        </p:spPr>
      </p:pic>
      <p:pic>
        <p:nvPicPr>
          <p:cNvPr id="9" name="Light Notification3 DING">
            <a:hlinkClick r:id="" action="ppaction://media"/>
            <a:extLst>
              <a:ext uri="{FF2B5EF4-FFF2-40B4-BE49-F238E27FC236}">
                <a16:creationId xmlns:a16="http://schemas.microsoft.com/office/drawing/2014/main" id="{A8CCA165-1473-4185-9EF5-46A5AFAE69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19269" y="1316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78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299" y="571411"/>
            <a:ext cx="6634843" cy="715581"/>
          </a:xfrm>
        </p:spPr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Protegerse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36744" y="2400300"/>
            <a:ext cx="10051256" cy="57912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A21193C-B770-4E1C-A6B9-95B91058AB4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00300"/>
            <a:ext cx="8236744" cy="5791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67828F-492D-4BF1-8A4E-822DF2FD5B9B}"/>
              </a:ext>
            </a:extLst>
          </p:cNvPr>
          <p:cNvSpPr txBox="1"/>
          <p:nvPr/>
        </p:nvSpPr>
        <p:spPr>
          <a:xfrm>
            <a:off x="8534400" y="2552700"/>
            <a:ext cx="9372600" cy="54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Golpe de </a:t>
            </a:r>
            <a:r>
              <a:rPr lang="en-US" sz="2800" b="1" dirty="0" err="1">
                <a:solidFill>
                  <a:schemeClr val="bg1"/>
                </a:solidFill>
              </a:rPr>
              <a:t>Calor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</a:rPr>
              <a:t>Una emergencia que pone en peligro la vida: obtenga ayuda médica de inmediato.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Llama al 911.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Hasta que llegue la ayuda, mueva al trabajador a una zona sombreada y fresca y quite la mayor cantidad de ropa posible.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Moje al trabajador con agua fría y use un ventilador para acelerar el enfriamiento de la victima.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</a:rPr>
              <a:t>Coloque paños mojados y fríos, toallas mojadas o hielo por todo el cuerpo o empape la ropa del trabajador con agua fría.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slide 8">
            <a:hlinkClick r:id="" action="ppaction://media"/>
            <a:extLst>
              <a:ext uri="{FF2B5EF4-FFF2-40B4-BE49-F238E27FC236}">
                <a16:creationId xmlns:a16="http://schemas.microsoft.com/office/drawing/2014/main" id="{BD8A9A00-8CAF-467F-AAF5-BD44E5D84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253200" y="2841625"/>
            <a:ext cx="609600" cy="609600"/>
          </a:xfrm>
          <a:prstGeom prst="rect">
            <a:avLst/>
          </a:prstGeom>
        </p:spPr>
      </p:pic>
      <p:pic>
        <p:nvPicPr>
          <p:cNvPr id="9" name="Light Notification3 DING">
            <a:hlinkClick r:id="" action="ppaction://media"/>
            <a:extLst>
              <a:ext uri="{FF2B5EF4-FFF2-40B4-BE49-F238E27FC236}">
                <a16:creationId xmlns:a16="http://schemas.microsoft.com/office/drawing/2014/main" id="{59135007-384C-493D-9C49-D4C43E5D54F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19269" y="1316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91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8047"/>
            <a:ext cx="18288000" cy="10287000"/>
          </a:xfrm>
          <a:prstGeom prst="rect">
            <a:avLst/>
          </a:prstGeom>
          <a:solidFill>
            <a:schemeClr val="tx1">
              <a:alpha val="2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96CE8A5-2F56-483A-838B-6C7DD97D484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</p:spPr>
      </p:pic>
      <p:grpSp>
        <p:nvGrpSpPr>
          <p:cNvPr id="21" name="Group 20"/>
          <p:cNvGrpSpPr/>
          <p:nvPr/>
        </p:nvGrpSpPr>
        <p:grpSpPr>
          <a:xfrm>
            <a:off x="0" y="-56382"/>
            <a:ext cx="18288000" cy="10343382"/>
            <a:chOff x="-1216240" y="116805"/>
            <a:chExt cx="7617040" cy="10132502"/>
          </a:xfrm>
        </p:grpSpPr>
        <p:sp>
          <p:nvSpPr>
            <p:cNvPr id="5" name="Rectangle 4"/>
            <p:cNvSpPr/>
            <p:nvPr/>
          </p:nvSpPr>
          <p:spPr>
            <a:xfrm>
              <a:off x="-1216240" y="116805"/>
              <a:ext cx="7617040" cy="10132502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1722" y="1172870"/>
              <a:ext cx="45611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600" b="1" dirty="0">
                  <a:solidFill>
                    <a:schemeClr val="bg1"/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Conclusión</a:t>
              </a:r>
              <a:r>
                <a:rPr lang="en-US" sz="6600" b="1" dirty="0">
                  <a:solidFill>
                    <a:schemeClr val="bg1"/>
                  </a:solidFill>
                  <a:ea typeface="Lato Semibold" panose="020F0502020204030203" pitchFamily="34" charset="0"/>
                  <a:cs typeface="Lato Semibold" panose="020F0502020204030203" pitchFamily="34" charset="0"/>
                </a:rPr>
                <a:t> </a:t>
              </a:r>
              <a:endParaRPr lang="ru-RU" sz="6600" b="1" dirty="0">
                <a:solidFill>
                  <a:schemeClr val="bg1"/>
                </a:solidFill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410219" y="3690623"/>
              <a:ext cx="6004997" cy="298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800" b="1" dirty="0">
                  <a:solidFill>
                    <a:schemeClr val="bg1"/>
                  </a:solidFill>
                </a:rPr>
                <a:t>Trabajar bajo el calor puede ser peligroso y mortal si no te tomas el tiempo de acostumbrarte, beber mucha agua y tomar descansos frecuentes y con sombra.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slide 9">
            <a:hlinkClick r:id="" action="ppaction://media"/>
            <a:extLst>
              <a:ext uri="{FF2B5EF4-FFF2-40B4-BE49-F238E27FC236}">
                <a16:creationId xmlns:a16="http://schemas.microsoft.com/office/drawing/2014/main" id="{01C7F6FE-84A4-4913-A9CE-476B88452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589750" y="2986088"/>
            <a:ext cx="609600" cy="609600"/>
          </a:xfrm>
          <a:prstGeom prst="rect">
            <a:avLst/>
          </a:prstGeom>
        </p:spPr>
      </p:pic>
      <p:pic>
        <p:nvPicPr>
          <p:cNvPr id="9" name="Light Notification3 DING">
            <a:hlinkClick r:id="" action="ppaction://media"/>
            <a:extLst>
              <a:ext uri="{FF2B5EF4-FFF2-40B4-BE49-F238E27FC236}">
                <a16:creationId xmlns:a16="http://schemas.microsoft.com/office/drawing/2014/main" id="{9A2F06B1-76DD-461C-869C-375A20238E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19269" y="1316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77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M SLIDES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WITH IMAGES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RTFOLIO">
  <a:themeElements>
    <a:clrScheme name="SIMPLICITY - Red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FB2A2F"/>
      </a:accent1>
      <a:accent2>
        <a:srgbClr val="C0C0C8"/>
      </a:accent2>
      <a:accent3>
        <a:srgbClr val="FB2A2F"/>
      </a:accent3>
      <a:accent4>
        <a:srgbClr val="FB2A2F"/>
      </a:accent4>
      <a:accent5>
        <a:srgbClr val="FB2A2F"/>
      </a:accent5>
      <a:accent6>
        <a:srgbClr val="FB2A2F"/>
      </a:accent6>
      <a:hlink>
        <a:srgbClr val="D70409"/>
      </a:hlink>
      <a:folHlink>
        <a:srgbClr val="FC7F82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8076</TotalTime>
  <Words>1171</Words>
  <Application>Microsoft Office PowerPoint</Application>
  <PresentationFormat>Personalizado</PresentationFormat>
  <Paragraphs>102</Paragraphs>
  <Slides>9</Slides>
  <Notes>9</Notes>
  <HiddenSlides>0</HiddenSlides>
  <MMClips>16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Roboto</vt:lpstr>
      <vt:lpstr>GENARAL LAYOUTS</vt:lpstr>
      <vt:lpstr>TEAM SLIDES</vt:lpstr>
      <vt:lpstr>SLIDES WITH IMAGES</vt:lpstr>
      <vt:lpstr>PORTFOLIO</vt:lpstr>
      <vt:lpstr>Presentación de PowerPoint</vt:lpstr>
      <vt:lpstr>Manténgase Seguro Trabajando en el Calor</vt:lpstr>
      <vt:lpstr>Presentación de PowerPoint</vt:lpstr>
      <vt:lpstr>¿Cuál es el Peligro?</vt:lpstr>
      <vt:lpstr>Como Protegerse</vt:lpstr>
      <vt:lpstr>Como Protegerse</vt:lpstr>
      <vt:lpstr>Presentación de PowerPoint</vt:lpstr>
      <vt:lpstr>Como Protegerse</vt:lpstr>
      <vt:lpstr>Presentación de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Ana Boylan</cp:lastModifiedBy>
  <cp:revision>1011</cp:revision>
  <dcterms:created xsi:type="dcterms:W3CDTF">2015-01-20T11:47:48Z</dcterms:created>
  <dcterms:modified xsi:type="dcterms:W3CDTF">2020-04-21T03:03:53Z</dcterms:modified>
</cp:coreProperties>
</file>