
<file path=[Content_Types].xml><?xml version="1.0" encoding="utf-8"?>
<Types xmlns="http://schemas.openxmlformats.org/package/2006/content-types">
  <Default Extension="bin" ContentType="audio/unknown"/>
  <Default Extension="png" ContentType="image/png"/>
  <Default Extension="m4a" ContentType="audio/mp4"/>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702" r:id="rId2"/>
    <p:sldMasterId id="2147483674" r:id="rId3"/>
    <p:sldMasterId id="2147483677" r:id="rId4"/>
  </p:sldMasterIdLst>
  <p:notesMasterIdLst>
    <p:notesMasterId r:id="rId14"/>
  </p:notesMasterIdLst>
  <p:sldIdLst>
    <p:sldId id="269" r:id="rId5"/>
    <p:sldId id="606" r:id="rId6"/>
    <p:sldId id="613" r:id="rId7"/>
    <p:sldId id="614" r:id="rId8"/>
    <p:sldId id="619" r:id="rId9"/>
    <p:sldId id="616" r:id="rId10"/>
    <p:sldId id="618" r:id="rId11"/>
    <p:sldId id="623" r:id="rId12"/>
    <p:sldId id="622" r:id="rId13"/>
  </p:sldIdLst>
  <p:sldSz cx="18288000" cy="10287000"/>
  <p:notesSz cx="6858000" cy="91440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A2F"/>
    <a:srgbClr val="64D4EA"/>
    <a:srgbClr val="4CCCE6"/>
    <a:srgbClr val="6CD5EA"/>
    <a:srgbClr val="2BC3E1"/>
    <a:srgbClr val="57CFE7"/>
    <a:srgbClr val="AAC42C"/>
    <a:srgbClr val="F26B6C"/>
    <a:srgbClr val="A156F4"/>
    <a:srgbClr val="C0C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84" autoAdjust="0"/>
    <p:restoredTop sz="60987" autoAdjust="0"/>
  </p:normalViewPr>
  <p:slideViewPr>
    <p:cSldViewPr>
      <p:cViewPr varScale="1">
        <p:scale>
          <a:sx n="35" d="100"/>
          <a:sy n="35" d="100"/>
        </p:scale>
        <p:origin x="1574" y="43"/>
      </p:cViewPr>
      <p:guideLst>
        <p:guide orient="horz" pos="3240"/>
        <p:guide pos="576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66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27185-10FB-4A57-B3F0-45136A811A24}" type="datetimeFigureOut">
              <a:rPr lang="uk-UA" smtClean="0"/>
              <a:t>16.05.2018</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C3A12-1E0F-412B-B376-8089A55D946C}" type="slidenum">
              <a:rPr lang="uk-UA" smtClean="0"/>
              <a:t>‹#›</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1925047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a:solidFill>
                  <a:schemeClr val="tx1"/>
                </a:solidFill>
                <a:effectLst/>
                <a:latin typeface="+mn-lt"/>
                <a:ea typeface="+mn-ea"/>
                <a:cs typeface="+mn-cs"/>
              </a:rPr>
              <a:t>Utilities - Safely </a:t>
            </a:r>
            <a:r>
              <a:rPr lang="en-US" sz="1200" b="1" i="0" u="none" strike="noStrike" kern="1200" dirty="0">
                <a:solidFill>
                  <a:schemeClr val="tx1"/>
                </a:solidFill>
                <a:effectLst/>
                <a:latin typeface="+mn-lt"/>
                <a:ea typeface="+mn-ea"/>
                <a:cs typeface="+mn-cs"/>
              </a:rPr>
              <a:t>Installing and Removing Overhead Power Lines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35646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What’s at Stake?</a:t>
            </a:r>
          </a:p>
          <a:p>
            <a:pPr rtl="0"/>
            <a:r>
              <a:rPr lang="en-US" sz="1200" b="0" i="0" u="none" strike="noStrike" kern="1200" dirty="0">
                <a:solidFill>
                  <a:schemeClr val="tx1"/>
                </a:solidFill>
                <a:effectLst/>
                <a:latin typeface="+mn-lt"/>
                <a:ea typeface="+mn-ea"/>
                <a:cs typeface="+mn-cs"/>
              </a:rPr>
              <a:t>When you install or remove overhead lines, you must protect yourself and others against hazards that could expose you to shock, electrocution, falls, flying and falling objects, and burns. </a:t>
            </a:r>
            <a:endParaRPr lang="en-US" b="0" dirty="0">
              <a:effectLst/>
            </a:endParaRPr>
          </a:p>
          <a:p>
            <a:br>
              <a:rPr lang="en-US" dirty="0"/>
            </a:b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3</a:t>
            </a:fld>
            <a:endParaRPr lang="uk-UA"/>
          </a:p>
        </p:txBody>
      </p:sp>
    </p:spTree>
    <p:extLst>
      <p:ext uri="{BB962C8B-B14F-4D97-AF65-F5344CB8AC3E}">
        <p14:creationId xmlns:p14="http://schemas.microsoft.com/office/powerpoint/2010/main" val="317261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What’s the Danger?</a:t>
            </a:r>
            <a:endParaRPr lang="en-US" sz="1200"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Working near high voltage power lines carries considerable risk for anyone in the surrounding area. </a:t>
            </a:r>
            <a:endParaRPr lang="en-US" b="0" dirty="0">
              <a:effectLst/>
            </a:endParaRPr>
          </a:p>
          <a:p>
            <a:pPr rtl="0"/>
            <a:r>
              <a:rPr lang="en-US" sz="1200" b="0" i="0" u="none" strike="noStrike" kern="1200" dirty="0">
                <a:solidFill>
                  <a:schemeClr val="tx1"/>
                </a:solidFill>
                <a:effectLst/>
                <a:latin typeface="+mn-lt"/>
                <a:ea typeface="+mn-ea"/>
                <a:cs typeface="+mn-cs"/>
              </a:rPr>
              <a:t>When setting, moving, or removing a power pole near any exposed live conductor, the pole could contact the conductor and energize the pole and/or damage the conductor, creating multiple hazards for a work crew.</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Electricity can arc out from a point of contact and the area around a conduction point, such as a crane that has touched a live power line, can become electrically charged. This means electrocution can occur even if a worker is not in direct contact with the power line. </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Poles, towers, and other elevated structures that aren’t strong enough to withstand the stresses placed on them could collapse. </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4</a:t>
            </a:fld>
            <a:endParaRPr lang="uk-UA"/>
          </a:p>
        </p:txBody>
      </p:sp>
    </p:spTree>
    <p:extLst>
      <p:ext uri="{BB962C8B-B14F-4D97-AF65-F5344CB8AC3E}">
        <p14:creationId xmlns:p14="http://schemas.microsoft.com/office/powerpoint/2010/main" val="2691521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to Protect Yourself</a:t>
            </a:r>
          </a:p>
          <a:p>
            <a:pPr rtl="0"/>
            <a:r>
              <a:rPr lang="en-US" sz="1200" b="0" i="0" u="none" strike="noStrike" kern="1200" dirty="0">
                <a:solidFill>
                  <a:schemeClr val="tx1"/>
                </a:solidFill>
                <a:effectLst/>
                <a:latin typeface="+mn-lt"/>
                <a:ea typeface="+mn-ea"/>
                <a:cs typeface="+mn-cs"/>
              </a:rPr>
              <a:t>5 ways to stay safe when installing or removing overhead power lines</a:t>
            </a:r>
            <a:endParaRPr lang="en-US" b="0" u="none" dirty="0">
              <a:effectLst/>
            </a:endParaRP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Don’t touch </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Have the utility company turn off the electricity if possible.  </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Wear PPE, including appropriate rubber gloves, footwear and goggles if working on, or near, live lines.</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Use the tension stringing method, barriers, or other physical measures to prevent conductors and cables from contacting live lines or equipment.</a:t>
            </a:r>
          </a:p>
          <a:p>
            <a:endParaRPr lang="uk-UA" b="1" dirty="0"/>
          </a:p>
        </p:txBody>
      </p:sp>
      <p:sp>
        <p:nvSpPr>
          <p:cNvPr id="4" name="Slide Number Placeholder 3"/>
          <p:cNvSpPr>
            <a:spLocks noGrp="1"/>
          </p:cNvSpPr>
          <p:nvPr>
            <p:ph type="sldNum" sz="quarter" idx="10"/>
          </p:nvPr>
        </p:nvSpPr>
        <p:spPr/>
        <p:txBody>
          <a:bodyPr/>
          <a:lstStyle/>
          <a:p>
            <a:fld id="{BD9C3A12-1E0F-412B-B376-8089A55D946C}" type="slidenum">
              <a:rPr lang="uk-UA" smtClean="0"/>
              <a:t>5</a:t>
            </a:fld>
            <a:endParaRPr lang="uk-UA"/>
          </a:p>
        </p:txBody>
      </p:sp>
    </p:spTree>
    <p:extLst>
      <p:ext uri="{BB962C8B-B14F-4D97-AF65-F5344CB8AC3E}">
        <p14:creationId xmlns:p14="http://schemas.microsoft.com/office/powerpoint/2010/main" val="4173569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fontAlgn="base">
              <a:buFont typeface="+mj-lt"/>
              <a:buAutoNum type="arabicPeriod" startAt="2"/>
            </a:pPr>
            <a:r>
              <a:rPr lang="en-US" sz="1200" b="0" i="0" u="none" strike="noStrike" kern="1200" dirty="0">
                <a:solidFill>
                  <a:schemeClr val="tx1"/>
                </a:solidFill>
                <a:effectLst/>
                <a:latin typeface="+mn-lt"/>
                <a:ea typeface="+mn-ea"/>
                <a:cs typeface="+mn-cs"/>
              </a:rPr>
              <a:t>Loading and load safety </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Keep the load line attached to a tower section until it is fully secured.</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Use tag lines (or similar devices) to maintain control of tower sections while raising or positioning them. </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Make sure the load stays balanced and manageable within crane load limits.</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If a pole cannot withstand the load, it must be reinforced using devices like bracing poles and guy wires.</a:t>
            </a:r>
          </a:p>
          <a:p>
            <a:pPr marL="228600" indent="-228600" rtl="0" fontAlgn="base">
              <a:buFont typeface="+mj-lt"/>
              <a:buAutoNum type="arabicPeriod" startAt="3"/>
            </a:pPr>
            <a:r>
              <a:rPr lang="en-US" sz="1200" b="0" i="0" u="none" strike="noStrike" kern="1200" dirty="0">
                <a:solidFill>
                  <a:schemeClr val="tx1"/>
                </a:solidFill>
                <a:effectLst/>
                <a:latin typeface="+mn-lt"/>
                <a:ea typeface="+mn-ea"/>
                <a:cs typeface="+mn-cs"/>
              </a:rPr>
              <a:t>Use equipment correctly</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Use reel-handling equipment, including pulling and tensioning devices, with extreme caution to prevent cables from snapping.</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Level and align equipment.</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Don’t exceed the ratings of any equipment, </a:t>
            </a:r>
            <a:r>
              <a:rPr lang="en-US" sz="1200" b="0" i="0" u="none" strike="noStrike" kern="1200" dirty="0" err="1">
                <a:solidFill>
                  <a:schemeClr val="tx1"/>
                </a:solidFill>
                <a:effectLst/>
                <a:latin typeface="+mn-lt"/>
                <a:ea typeface="+mn-ea"/>
                <a:cs typeface="+mn-cs"/>
              </a:rPr>
              <a:t>e.g.includes</a:t>
            </a:r>
            <a:r>
              <a:rPr lang="en-US" sz="1200" b="0" i="0" u="none" strike="noStrike" kern="1200" dirty="0">
                <a:solidFill>
                  <a:schemeClr val="tx1"/>
                </a:solidFill>
                <a:effectLst/>
                <a:latin typeface="+mn-lt"/>
                <a:ea typeface="+mn-ea"/>
                <a:cs typeface="+mn-cs"/>
              </a:rPr>
              <a:t> stringing lines, pulling lines, rigging, hoists, conductor grips, and load-bearing hardware and accessories.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6</a:t>
            </a:fld>
            <a:endParaRPr lang="uk-UA"/>
          </a:p>
        </p:txBody>
      </p:sp>
    </p:spTree>
    <p:extLst>
      <p:ext uri="{BB962C8B-B14F-4D97-AF65-F5344CB8AC3E}">
        <p14:creationId xmlns:p14="http://schemas.microsoft.com/office/powerpoint/2010/main" val="3254185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fontAlgn="base">
              <a:buFont typeface="+mj-lt"/>
              <a:buAutoNum type="arabicPeriod" startAt="4"/>
            </a:pPr>
            <a:r>
              <a:rPr lang="en-US" sz="1200" b="0" i="0" u="none" strike="noStrike" kern="1200" dirty="0">
                <a:solidFill>
                  <a:schemeClr val="tx1"/>
                </a:solidFill>
                <a:effectLst/>
                <a:latin typeface="+mn-lt"/>
                <a:ea typeface="+mn-ea"/>
                <a:cs typeface="+mn-cs"/>
              </a:rPr>
              <a:t>Keep a look out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Check the “drop zone” under any tower or structure that is being moved or worked on, is clear of other workers.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Keep an eye on the weather: </a:t>
            </a:r>
          </a:p>
          <a:p>
            <a:pPr marL="628650" lvl="1" indent="-171450" rtl="0" fontAlgn="base">
              <a:buFont typeface="Wingdings" pitchFamily="2" charset="2"/>
              <a:buChar char="Ø"/>
            </a:pPr>
            <a:r>
              <a:rPr lang="en-US" sz="1200" b="0" i="0" u="none" strike="noStrike" kern="1200" dirty="0">
                <a:solidFill>
                  <a:schemeClr val="tx1"/>
                </a:solidFill>
                <a:effectLst/>
                <a:latin typeface="+mn-lt"/>
                <a:ea typeface="+mn-ea"/>
                <a:cs typeface="+mn-cs"/>
              </a:rPr>
              <a:t>In a thunderstorm, workers must not begin or resume work for at least thirty minutes after hearing the last thunderclap;</a:t>
            </a:r>
          </a:p>
          <a:p>
            <a:pPr marL="628650" lvl="1" indent="-171450" rtl="0" fontAlgn="base">
              <a:buFont typeface="Wingdings" pitchFamily="2" charset="2"/>
              <a:buChar char="Ø"/>
            </a:pPr>
            <a:r>
              <a:rPr lang="en-US" sz="1200" b="0" i="0" u="none" strike="noStrike" kern="1200" dirty="0">
                <a:solidFill>
                  <a:schemeClr val="tx1"/>
                </a:solidFill>
                <a:effectLst/>
                <a:latin typeface="+mn-lt"/>
                <a:ea typeface="+mn-ea"/>
                <a:cs typeface="+mn-cs"/>
              </a:rPr>
              <a:t>In high winds that could reduce minimum approach distances;</a:t>
            </a:r>
          </a:p>
          <a:p>
            <a:pPr marL="628650" lvl="1" indent="-171450" rtl="0" fontAlgn="base">
              <a:buFont typeface="Wingdings" pitchFamily="2" charset="2"/>
              <a:buChar char="Ø"/>
            </a:pPr>
            <a:r>
              <a:rPr lang="en-US" sz="1200" b="0" i="0" u="none" strike="noStrike" kern="1200" dirty="0">
                <a:solidFill>
                  <a:schemeClr val="tx1"/>
                </a:solidFill>
                <a:effectLst/>
                <a:latin typeface="+mn-lt"/>
                <a:ea typeface="+mn-ea"/>
                <a:cs typeface="+mn-cs"/>
              </a:rPr>
              <a:t>Beware of snow, ice and rain storms.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Stay alert for any failure of the wire or cable that’s being pulled.</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Watch out for failure of any previously installed lines or equipment.</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7</a:t>
            </a:fld>
            <a:endParaRPr lang="uk-UA"/>
          </a:p>
        </p:txBody>
      </p:sp>
    </p:spTree>
    <p:extLst>
      <p:ext uri="{BB962C8B-B14F-4D97-AF65-F5344CB8AC3E}">
        <p14:creationId xmlns:p14="http://schemas.microsoft.com/office/powerpoint/2010/main" val="769588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fontAlgn="base">
              <a:buFont typeface="+mj-lt"/>
              <a:buAutoNum type="arabicPeriod" startAt="5"/>
            </a:pPr>
            <a:r>
              <a:rPr lang="en-US" sz="1200" b="0" i="0" u="none" strike="noStrike" kern="1200" dirty="0">
                <a:solidFill>
                  <a:schemeClr val="tx1"/>
                </a:solidFill>
                <a:effectLst/>
                <a:latin typeface="+mn-lt"/>
                <a:ea typeface="+mn-ea"/>
                <a:cs typeface="+mn-cs"/>
              </a:rPr>
              <a:t>Conductors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Stop conductors from sagging into energized lines by using:</a:t>
            </a:r>
          </a:p>
          <a:p>
            <a:pPr marL="628650" lvl="1" indent="-171450" rtl="0" fontAlgn="base">
              <a:buFont typeface="Wingdings" pitchFamily="2" charset="2"/>
              <a:buChar char="Ø"/>
            </a:pPr>
            <a:r>
              <a:rPr lang="en-US" sz="1200" b="0" i="0" u="none" strike="noStrike" kern="1200" dirty="0">
                <a:solidFill>
                  <a:schemeClr val="tx1"/>
                </a:solidFill>
                <a:effectLst/>
                <a:latin typeface="+mn-lt"/>
                <a:ea typeface="+mn-ea"/>
                <a:cs typeface="+mn-cs"/>
              </a:rPr>
              <a:t>tensioning equipment; barriers; and other means.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If the energized lines have reclosing devices, they must be turned off during the pulling operation.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When pulling over energized lines, activate “one-shot” operation to prevent breakers from automatically reclosing after any fault.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Newly installed conductors can create a risk of induced voltage so:</a:t>
            </a:r>
          </a:p>
          <a:p>
            <a:pPr marL="628650" lvl="1" indent="-171450" rtl="0" fontAlgn="base">
              <a:buFont typeface="Wingdings" pitchFamily="2" charset="2"/>
              <a:buChar char="Ø"/>
            </a:pPr>
            <a:r>
              <a:rPr lang="en-US" sz="1200" b="0" i="0" u="none" strike="noStrike" kern="1200" dirty="0">
                <a:solidFill>
                  <a:schemeClr val="tx1"/>
                </a:solidFill>
                <a:effectLst/>
                <a:latin typeface="+mn-lt"/>
                <a:ea typeface="+mn-ea"/>
                <a:cs typeface="+mn-cs"/>
              </a:rPr>
              <a:t>grounds must be installed on the new conductors so that every point is within 2 miles (3km) of a ground; </a:t>
            </a:r>
          </a:p>
          <a:p>
            <a:pPr marL="628650" lvl="1" indent="-171450" rtl="0" fontAlgn="base">
              <a:buFont typeface="Wingdings" pitchFamily="2" charset="2"/>
              <a:buChar char="Ø"/>
            </a:pPr>
            <a:r>
              <a:rPr lang="en-US" sz="1200" b="0" i="0" u="none" strike="noStrike" kern="1200" dirty="0">
                <a:solidFill>
                  <a:schemeClr val="tx1"/>
                </a:solidFill>
                <a:effectLst/>
                <a:latin typeface="+mn-lt"/>
                <a:ea typeface="+mn-ea"/>
                <a:cs typeface="+mn-cs"/>
              </a:rPr>
              <a:t>grounds must remain in place until all other installation work is done; and</a:t>
            </a:r>
          </a:p>
          <a:p>
            <a:pPr marL="171450" lvl="0" indent="-171450">
              <a:buFont typeface="Arial" panose="020B0604020202020204" pitchFamily="34" charset="0"/>
              <a:buChar char="•"/>
            </a:pPr>
            <a:r>
              <a:rPr lang="en-US" u="none" strike="noStrike" dirty="0">
                <a:effectLst/>
              </a:rPr>
              <a:t>Additional working grounds must be installed on the conductors at all terminating ends and at locations where workers are tying in the new conductors. </a:t>
            </a:r>
          </a:p>
        </p:txBody>
      </p:sp>
      <p:sp>
        <p:nvSpPr>
          <p:cNvPr id="4" name="Slide Number Placeholder 3"/>
          <p:cNvSpPr>
            <a:spLocks noGrp="1"/>
          </p:cNvSpPr>
          <p:nvPr>
            <p:ph type="sldNum" sz="quarter" idx="10"/>
          </p:nvPr>
        </p:nvSpPr>
        <p:spPr/>
        <p:txBody>
          <a:bodyPr/>
          <a:lstStyle/>
          <a:p>
            <a:fld id="{BD9C3A12-1E0F-412B-B376-8089A55D946C}" type="slidenum">
              <a:rPr lang="uk-UA" smtClean="0"/>
              <a:t>8</a:t>
            </a:fld>
            <a:endParaRPr lang="uk-UA"/>
          </a:p>
        </p:txBody>
      </p:sp>
    </p:spTree>
    <p:extLst>
      <p:ext uri="{BB962C8B-B14F-4D97-AF65-F5344CB8AC3E}">
        <p14:creationId xmlns:p14="http://schemas.microsoft.com/office/powerpoint/2010/main" val="4293380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Final Word</a:t>
            </a:r>
          </a:p>
          <a:p>
            <a:pPr rtl="0"/>
            <a:r>
              <a:rPr lang="en-US" sz="1200" b="0" i="0" u="none" strike="noStrike" kern="1200" dirty="0">
                <a:solidFill>
                  <a:schemeClr val="tx1"/>
                </a:solidFill>
                <a:effectLst/>
                <a:latin typeface="+mn-lt"/>
                <a:ea typeface="+mn-ea"/>
                <a:cs typeface="+mn-cs"/>
              </a:rPr>
              <a:t>Installing and removing overhead power lines requires a high level of concentration. Workers have to be aware of both the risks involved in working with heavy machinery used to move the structures, as well as the risks of working near live power lines. </a:t>
            </a:r>
            <a:endParaRPr lang="en-US" b="0" dirty="0">
              <a:effectLst/>
            </a:endParaRPr>
          </a:p>
          <a:p>
            <a:br>
              <a:rPr lang="en-US" dirty="0"/>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9</a:t>
            </a:fld>
            <a:endParaRPr lang="uk-UA"/>
          </a:p>
        </p:txBody>
      </p:sp>
    </p:spTree>
    <p:extLst>
      <p:ext uri="{BB962C8B-B14F-4D97-AF65-F5344CB8AC3E}">
        <p14:creationId xmlns:p14="http://schemas.microsoft.com/office/powerpoint/2010/main" val="233825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7067205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70337450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AM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2532888"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33029272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AM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502152"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0022214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AM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6053328" y="2633472"/>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9784080" y="2633472"/>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7592331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AM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00984" y="2715768"/>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7918704" y="2715768"/>
            <a:ext cx="2450592" cy="2450592"/>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12527280" y="2715768"/>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20528096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AM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37560" y="2935224"/>
            <a:ext cx="1591056" cy="1591056"/>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3337560" y="5980176"/>
            <a:ext cx="1591056" cy="1591056"/>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9811512" y="2935224"/>
            <a:ext cx="1591056" cy="1591056"/>
          </a:xfrm>
          <a:prstGeom prst="ellipse">
            <a:avLst/>
          </a:prstGeom>
          <a:ln w="25400">
            <a:solidFill>
              <a:schemeClr val="accent1"/>
            </a:solidFill>
          </a:ln>
        </p:spPr>
        <p:txBody>
          <a:bodyPr/>
          <a:lstStyle>
            <a:lvl1pPr>
              <a:defRPr sz="2000"/>
            </a:lvl1pPr>
          </a:lstStyle>
          <a:p>
            <a:endParaRPr lang="uk-UA"/>
          </a:p>
        </p:txBody>
      </p:sp>
      <p:sp>
        <p:nvSpPr>
          <p:cNvPr id="13" name="Picture Placeholder 12"/>
          <p:cNvSpPr>
            <a:spLocks noGrp="1"/>
          </p:cNvSpPr>
          <p:nvPr>
            <p:ph type="pic" sz="quarter" idx="14"/>
          </p:nvPr>
        </p:nvSpPr>
        <p:spPr>
          <a:xfrm>
            <a:off x="9811512" y="5981700"/>
            <a:ext cx="1591056" cy="1591056"/>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4635797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AM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89733436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413604017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spTree>
    <p:extLst>
      <p:ext uri="{BB962C8B-B14F-4D97-AF65-F5344CB8AC3E}">
        <p14:creationId xmlns:p14="http://schemas.microsoft.com/office/powerpoint/2010/main" val="3516453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69629812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spTree>
    <p:extLst>
      <p:ext uri="{BB962C8B-B14F-4D97-AF65-F5344CB8AC3E}">
        <p14:creationId xmlns:p14="http://schemas.microsoft.com/office/powerpoint/2010/main" val="1330331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G-SLIDE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12"/>
          <p:cNvSpPr>
            <a:spLocks noGrp="1"/>
          </p:cNvSpPr>
          <p:nvPr>
            <p:ph type="pic" sz="quarter" idx="11"/>
          </p:nvPr>
        </p:nvSpPr>
        <p:spPr>
          <a:xfrm>
            <a:off x="3273552" y="2779776"/>
            <a:ext cx="1444752" cy="1444752"/>
          </a:xfrm>
          <a:prstGeom prst="ellipse">
            <a:avLst/>
          </a:prstGeom>
          <a:ln w="25400">
            <a:solidFill>
              <a:schemeClr val="accent1"/>
            </a:solidFill>
          </a:ln>
        </p:spPr>
        <p:txBody>
          <a:bodyPr/>
          <a:lstStyle>
            <a:lvl1pPr>
              <a:defRPr sz="2000"/>
            </a:lvl1pPr>
          </a:lstStyle>
          <a:p>
            <a:endParaRPr lang="uk-UA"/>
          </a:p>
        </p:txBody>
      </p:sp>
      <p:sp>
        <p:nvSpPr>
          <p:cNvPr id="14" name="Picture Placeholder 12"/>
          <p:cNvSpPr>
            <a:spLocks noGrp="1"/>
          </p:cNvSpPr>
          <p:nvPr>
            <p:ph type="pic" sz="quarter" idx="12"/>
          </p:nvPr>
        </p:nvSpPr>
        <p:spPr>
          <a:xfrm>
            <a:off x="13780008" y="5779008"/>
            <a:ext cx="1444752" cy="144475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62653937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G-SLIDE OPT-5">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7772400" y="2093976"/>
            <a:ext cx="2743200" cy="2743200"/>
          </a:xfrm>
          <a:prstGeom prst="ellipse">
            <a:avLst/>
          </a:prstGeom>
          <a:ln w="25400">
            <a:solidFill>
              <a:schemeClr val="accent1"/>
            </a:solidFill>
          </a:ln>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9411797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G-SLIDE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1499616" y="3346704"/>
            <a:ext cx="3593592" cy="3593592"/>
          </a:xfrm>
          <a:prstGeom prst="rect">
            <a:avLst/>
          </a:prstGeom>
        </p:spPr>
        <p:txBody>
          <a:bodyPr/>
          <a:lstStyle/>
          <a:p>
            <a:endParaRPr lang="uk-UA"/>
          </a:p>
        </p:txBody>
      </p:sp>
    </p:spTree>
    <p:extLst>
      <p:ext uri="{BB962C8B-B14F-4D97-AF65-F5344CB8AC3E}">
        <p14:creationId xmlns:p14="http://schemas.microsoft.com/office/powerpoint/2010/main" val="25326873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G-SLIDE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18288000" cy="5486400"/>
          </a:xfrm>
          <a:prstGeom prst="rect">
            <a:avLst/>
          </a:prstGeom>
        </p:spPr>
        <p:txBody>
          <a:bodyPr/>
          <a:lstStyle/>
          <a:p>
            <a:endParaRPr lang="uk-UA"/>
          </a:p>
        </p:txBody>
      </p:sp>
    </p:spTree>
    <p:extLst>
      <p:ext uri="{BB962C8B-B14F-4D97-AF65-F5344CB8AC3E}">
        <p14:creationId xmlns:p14="http://schemas.microsoft.com/office/powerpoint/2010/main" val="107913603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189197058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089348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cxnSp>
        <p:nvCxnSpPr>
          <p:cNvPr id="4" name="Straight Connector 3"/>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349509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cxnSp>
        <p:nvCxnSpPr>
          <p:cNvPr id="4" name="Straight Connector 3"/>
          <p:cNvCxnSpPr/>
          <p:nvPr userDrawn="1"/>
        </p:nvCxnSpPr>
        <p:spPr>
          <a:xfrm>
            <a:off x="98869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100584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099693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EVICES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3255264"/>
            <a:ext cx="2542032" cy="4526280"/>
          </a:xfrm>
          <a:prstGeom prst="rect">
            <a:avLst/>
          </a:prstGeom>
        </p:spPr>
        <p:txBody>
          <a:bodyPr/>
          <a:lstStyle/>
          <a:p>
            <a:endParaRPr lang="uk-UA"/>
          </a:p>
        </p:txBody>
      </p:sp>
    </p:spTree>
    <p:extLst>
      <p:ext uri="{BB962C8B-B14F-4D97-AF65-F5344CB8AC3E}">
        <p14:creationId xmlns:p14="http://schemas.microsoft.com/office/powerpoint/2010/main" val="320571165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5209429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VICES OPT-2">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5138928" y="3648456"/>
            <a:ext cx="2075688" cy="3758184"/>
          </a:xfrm>
          <a:prstGeom prst="rect">
            <a:avLst/>
          </a:prstGeom>
        </p:spPr>
        <p:txBody>
          <a:bodyPr/>
          <a:lstStyle/>
          <a:p>
            <a:endParaRPr lang="uk-UA"/>
          </a:p>
        </p:txBody>
      </p:sp>
      <p:sp>
        <p:nvSpPr>
          <p:cNvPr id="10" name="Picture Placeholder 5"/>
          <p:cNvSpPr>
            <a:spLocks noGrp="1"/>
          </p:cNvSpPr>
          <p:nvPr>
            <p:ph type="pic" sz="quarter" idx="12"/>
          </p:nvPr>
        </p:nvSpPr>
        <p:spPr>
          <a:xfrm>
            <a:off x="1563624" y="3648456"/>
            <a:ext cx="2075688" cy="3758184"/>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163824" y="3355848"/>
            <a:ext cx="2423160" cy="4315968"/>
          </a:xfrm>
          <a:prstGeom prst="rect">
            <a:avLst/>
          </a:prstGeom>
        </p:spPr>
        <p:txBody>
          <a:bodyPr/>
          <a:lstStyle/>
          <a:p>
            <a:endParaRPr lang="uk-UA"/>
          </a:p>
        </p:txBody>
      </p:sp>
    </p:spTree>
    <p:extLst>
      <p:ext uri="{BB962C8B-B14F-4D97-AF65-F5344CB8AC3E}">
        <p14:creationId xmlns:p14="http://schemas.microsoft.com/office/powerpoint/2010/main" val="281317247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VICES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2999232"/>
            <a:ext cx="3730752" cy="4983480"/>
          </a:xfrm>
          <a:prstGeom prst="rect">
            <a:avLst/>
          </a:prstGeom>
        </p:spPr>
        <p:txBody>
          <a:bodyPr/>
          <a:lstStyle/>
          <a:p>
            <a:endParaRPr lang="uk-UA"/>
          </a:p>
        </p:txBody>
      </p:sp>
    </p:spTree>
    <p:extLst>
      <p:ext uri="{BB962C8B-B14F-4D97-AF65-F5344CB8AC3E}">
        <p14:creationId xmlns:p14="http://schemas.microsoft.com/office/powerpoint/2010/main" val="418822960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VICES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51760" y="2990088"/>
            <a:ext cx="6400800" cy="3941064"/>
          </a:xfrm>
          <a:prstGeom prst="rect">
            <a:avLst/>
          </a:prstGeom>
        </p:spPr>
        <p:txBody>
          <a:bodyPr/>
          <a:lstStyle/>
          <a:p>
            <a:endParaRPr lang="uk-UA"/>
          </a:p>
        </p:txBody>
      </p:sp>
    </p:spTree>
    <p:extLst>
      <p:ext uri="{BB962C8B-B14F-4D97-AF65-F5344CB8AC3E}">
        <p14:creationId xmlns:p14="http://schemas.microsoft.com/office/powerpoint/2010/main" val="426477975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EVICES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438144" y="3054096"/>
            <a:ext cx="5276088" cy="3255264"/>
          </a:xfrm>
          <a:prstGeom prst="rect">
            <a:avLst/>
          </a:prstGeom>
        </p:spPr>
        <p:txBody>
          <a:bodyPr/>
          <a:lstStyle/>
          <a:p>
            <a:endParaRPr lang="uk-UA"/>
          </a:p>
        </p:txBody>
      </p:sp>
    </p:spTree>
    <p:extLst>
      <p:ext uri="{BB962C8B-B14F-4D97-AF65-F5344CB8AC3E}">
        <p14:creationId xmlns:p14="http://schemas.microsoft.com/office/powerpoint/2010/main" val="264707744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EVICES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121408" y="2953512"/>
            <a:ext cx="6519672" cy="3730752"/>
          </a:xfrm>
          <a:prstGeom prst="rect">
            <a:avLst/>
          </a:prstGeom>
        </p:spPr>
        <p:txBody>
          <a:bodyPr/>
          <a:lstStyle/>
          <a:p>
            <a:endParaRPr lang="uk-UA"/>
          </a:p>
        </p:txBody>
      </p:sp>
    </p:spTree>
    <p:extLst>
      <p:ext uri="{BB962C8B-B14F-4D97-AF65-F5344CB8AC3E}">
        <p14:creationId xmlns:p14="http://schemas.microsoft.com/office/powerpoint/2010/main" val="166257686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EVICES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002536" y="2788920"/>
            <a:ext cx="7178040" cy="4105656"/>
          </a:xfrm>
          <a:prstGeom prst="rect">
            <a:avLst/>
          </a:prstGeom>
        </p:spPr>
        <p:txBody>
          <a:bodyPr/>
          <a:lstStyle/>
          <a:p>
            <a:endParaRPr lang="uk-UA"/>
          </a:p>
        </p:txBody>
      </p:sp>
    </p:spTree>
    <p:extLst>
      <p:ext uri="{BB962C8B-B14F-4D97-AF65-F5344CB8AC3E}">
        <p14:creationId xmlns:p14="http://schemas.microsoft.com/office/powerpoint/2010/main" val="22621343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EVICES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5961888" y="2441448"/>
            <a:ext cx="5705856" cy="3246120"/>
          </a:xfrm>
          <a:prstGeom prst="rect">
            <a:avLst/>
          </a:prstGeom>
        </p:spPr>
        <p:txBody>
          <a:bodyPr/>
          <a:lstStyle>
            <a:lvl1pPr>
              <a:defRPr sz="2000"/>
            </a:lvl1pPr>
          </a:lstStyle>
          <a:p>
            <a:endParaRPr lang="uk-UA"/>
          </a:p>
        </p:txBody>
      </p:sp>
      <p:sp>
        <p:nvSpPr>
          <p:cNvPr id="11" name="Picture Placeholder 2"/>
          <p:cNvSpPr>
            <a:spLocks noGrp="1"/>
          </p:cNvSpPr>
          <p:nvPr>
            <p:ph type="pic" sz="quarter" idx="13"/>
          </p:nvPr>
        </p:nvSpPr>
        <p:spPr>
          <a:xfrm>
            <a:off x="3657600" y="5753100"/>
            <a:ext cx="685800" cy="1216152"/>
          </a:xfrm>
          <a:prstGeom prst="rect">
            <a:avLst/>
          </a:prstGeom>
        </p:spPr>
        <p:txBody>
          <a:bodyPr/>
          <a:lstStyle>
            <a:lvl1pPr>
              <a:defRPr sz="1200"/>
            </a:lvl1pPr>
          </a:lstStyle>
          <a:p>
            <a:endParaRPr lang="uk-UA"/>
          </a:p>
        </p:txBody>
      </p:sp>
      <p:sp>
        <p:nvSpPr>
          <p:cNvPr id="12" name="Picture Placeholder 2"/>
          <p:cNvSpPr>
            <a:spLocks noGrp="1"/>
          </p:cNvSpPr>
          <p:nvPr>
            <p:ph type="pic" sz="quarter" idx="14"/>
          </p:nvPr>
        </p:nvSpPr>
        <p:spPr>
          <a:xfrm>
            <a:off x="4690872" y="4754880"/>
            <a:ext cx="1645920" cy="2176272"/>
          </a:xfrm>
          <a:prstGeom prst="rect">
            <a:avLst/>
          </a:prstGeom>
        </p:spPr>
        <p:txBody>
          <a:bodyPr/>
          <a:lstStyle>
            <a:lvl1pPr>
              <a:defRPr sz="1200"/>
            </a:lvl1pPr>
          </a:lstStyle>
          <a:p>
            <a:endParaRPr lang="uk-UA"/>
          </a:p>
        </p:txBody>
      </p:sp>
      <p:sp>
        <p:nvSpPr>
          <p:cNvPr id="13" name="Picture Placeholder 2"/>
          <p:cNvSpPr>
            <a:spLocks noGrp="1"/>
          </p:cNvSpPr>
          <p:nvPr>
            <p:ph type="pic" sz="quarter" idx="15"/>
          </p:nvPr>
        </p:nvSpPr>
        <p:spPr>
          <a:xfrm>
            <a:off x="11055096" y="4334256"/>
            <a:ext cx="3886200" cy="2404872"/>
          </a:xfrm>
          <a:prstGeom prst="rect">
            <a:avLst/>
          </a:prstGeom>
        </p:spPr>
        <p:txBody>
          <a:bodyPr/>
          <a:lstStyle>
            <a:lvl1pPr>
              <a:defRPr sz="1200"/>
            </a:lvl1pPr>
          </a:lstStyle>
          <a:p>
            <a:endParaRPr lang="uk-UA"/>
          </a:p>
        </p:txBody>
      </p:sp>
    </p:spTree>
    <p:extLst>
      <p:ext uri="{BB962C8B-B14F-4D97-AF65-F5344CB8AC3E}">
        <p14:creationId xmlns:p14="http://schemas.microsoft.com/office/powerpoint/2010/main" val="200917993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EVICES OPT-9">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807208" y="3200400"/>
            <a:ext cx="3886200" cy="3886200"/>
          </a:xfrm>
          <a:prstGeom prst="rect">
            <a:avLst/>
          </a:prstGeom>
          <a:effectLst>
            <a:outerShdw blurRad="292100" dist="38100" dir="5400000" algn="t" rotWithShape="0">
              <a:schemeClr val="accent1">
                <a:alpha val="67000"/>
              </a:schemeClr>
            </a:outerShdw>
          </a:effectLst>
        </p:spPr>
        <p:txBody>
          <a:bodyPr/>
          <a:lstStyle/>
          <a:p>
            <a:endParaRPr lang="uk-UA"/>
          </a:p>
        </p:txBody>
      </p:sp>
    </p:spTree>
    <p:extLst>
      <p:ext uri="{BB962C8B-B14F-4D97-AF65-F5344CB8AC3E}">
        <p14:creationId xmlns:p14="http://schemas.microsoft.com/office/powerpoint/2010/main" val="133799537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EVICES OPT-11">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29384" y="3218688"/>
            <a:ext cx="2423160" cy="4315968"/>
          </a:xfrm>
          <a:prstGeom prst="rect">
            <a:avLst/>
          </a:prstGeom>
        </p:spPr>
        <p:txBody>
          <a:bodyPr/>
          <a:lstStyle/>
          <a:p>
            <a:endParaRPr lang="uk-UA"/>
          </a:p>
        </p:txBody>
      </p:sp>
    </p:spTree>
    <p:extLst>
      <p:ext uri="{BB962C8B-B14F-4D97-AF65-F5344CB8AC3E}">
        <p14:creationId xmlns:p14="http://schemas.microsoft.com/office/powerpoint/2010/main" val="2716150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EVICES OPT-12">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01952" y="3584448"/>
            <a:ext cx="2194560" cy="3886200"/>
          </a:xfrm>
          <a:prstGeom prst="rect">
            <a:avLst/>
          </a:prstGeom>
        </p:spPr>
        <p:txBody>
          <a:bodyPr/>
          <a:lstStyle/>
          <a:p>
            <a:endParaRPr lang="uk-UA"/>
          </a:p>
        </p:txBody>
      </p:sp>
      <p:sp>
        <p:nvSpPr>
          <p:cNvPr id="11" name="Picture Placeholder 5"/>
          <p:cNvSpPr>
            <a:spLocks noGrp="1"/>
          </p:cNvSpPr>
          <p:nvPr>
            <p:ph type="pic" sz="quarter" idx="12"/>
          </p:nvPr>
        </p:nvSpPr>
        <p:spPr>
          <a:xfrm>
            <a:off x="5468112" y="3584448"/>
            <a:ext cx="2194560" cy="3886200"/>
          </a:xfrm>
          <a:prstGeom prst="rect">
            <a:avLst/>
          </a:prstGeom>
        </p:spPr>
        <p:txBody>
          <a:bodyPr/>
          <a:lstStyle/>
          <a:p>
            <a:endParaRPr lang="uk-UA"/>
          </a:p>
        </p:txBody>
      </p:sp>
      <p:sp>
        <p:nvSpPr>
          <p:cNvPr id="12" name="Picture Placeholder 5"/>
          <p:cNvSpPr>
            <a:spLocks noGrp="1"/>
          </p:cNvSpPr>
          <p:nvPr>
            <p:ph type="pic" sz="quarter" idx="13"/>
          </p:nvPr>
        </p:nvSpPr>
        <p:spPr>
          <a:xfrm>
            <a:off x="3520440" y="3264408"/>
            <a:ext cx="2542032" cy="4526280"/>
          </a:xfrm>
          <a:prstGeom prst="rect">
            <a:avLst/>
          </a:prstGeom>
        </p:spPr>
        <p:txBody>
          <a:bodyPr/>
          <a:lstStyle/>
          <a:p>
            <a:endParaRPr lang="uk-UA"/>
          </a:p>
        </p:txBody>
      </p:sp>
    </p:spTree>
    <p:extLst>
      <p:ext uri="{BB962C8B-B14F-4D97-AF65-F5344CB8AC3E}">
        <p14:creationId xmlns:p14="http://schemas.microsoft.com/office/powerpoint/2010/main" val="372568595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0"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8352149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EVICES OPT-13">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2624328" y="2990088"/>
            <a:ext cx="3730752" cy="4983480"/>
          </a:xfrm>
          <a:prstGeom prst="rect">
            <a:avLst/>
          </a:prstGeom>
        </p:spPr>
        <p:txBody>
          <a:bodyPr/>
          <a:lstStyle/>
          <a:p>
            <a:endParaRPr lang="uk-UA"/>
          </a:p>
        </p:txBody>
      </p:sp>
    </p:spTree>
    <p:extLst>
      <p:ext uri="{BB962C8B-B14F-4D97-AF65-F5344CB8AC3E}">
        <p14:creationId xmlns:p14="http://schemas.microsoft.com/office/powerpoint/2010/main" val="38155746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828681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EVICES OPT-15">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1655064" y="2788920"/>
            <a:ext cx="6967728" cy="3986784"/>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730979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EVICES OPT-16">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9"/>
          <p:cNvSpPr>
            <a:spLocks noGrp="1"/>
          </p:cNvSpPr>
          <p:nvPr>
            <p:ph type="pic" sz="quarter" idx="11"/>
          </p:nvPr>
        </p:nvSpPr>
        <p:spPr>
          <a:xfrm>
            <a:off x="4846320" y="3200400"/>
            <a:ext cx="8622792" cy="4846320"/>
          </a:xfrm>
          <a:prstGeom prst="rect">
            <a:avLst/>
          </a:prstGeom>
        </p:spPr>
        <p:txBody>
          <a:bodyPr/>
          <a:lstStyle/>
          <a:p>
            <a:endParaRPr lang="uk-UA"/>
          </a:p>
        </p:txBody>
      </p:sp>
    </p:spTree>
    <p:extLst>
      <p:ext uri="{BB962C8B-B14F-4D97-AF65-F5344CB8AC3E}">
        <p14:creationId xmlns:p14="http://schemas.microsoft.com/office/powerpoint/2010/main" val="153085764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ORTFOLIO OPT-1">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987552" y="2478024"/>
            <a:ext cx="9052560" cy="5998464"/>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43734019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ORTFOLIO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3716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96012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47234858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ORTFOLIO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2573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120015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2" name="Picture Placeholder 2"/>
          <p:cNvSpPr>
            <a:spLocks noGrp="1"/>
          </p:cNvSpPr>
          <p:nvPr>
            <p:ph type="pic" sz="quarter" idx="14"/>
          </p:nvPr>
        </p:nvSpPr>
        <p:spPr>
          <a:xfrm>
            <a:off x="66294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91674725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ORTFOLIO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2"/>
          <p:cNvSpPr>
            <a:spLocks noGrp="1"/>
          </p:cNvSpPr>
          <p:nvPr>
            <p:ph type="pic" sz="quarter" idx="12"/>
          </p:nvPr>
        </p:nvSpPr>
        <p:spPr>
          <a:xfrm>
            <a:off x="12573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3"/>
          </p:nvPr>
        </p:nvSpPr>
        <p:spPr>
          <a:xfrm>
            <a:off x="120015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4"/>
          </p:nvPr>
        </p:nvSpPr>
        <p:spPr>
          <a:xfrm>
            <a:off x="66294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4009983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ORTFOLIO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
        <p:nvSpPr>
          <p:cNvPr id="18" name="Picture Placeholder 5"/>
          <p:cNvSpPr>
            <a:spLocks noGrp="1"/>
          </p:cNvSpPr>
          <p:nvPr>
            <p:ph type="pic" sz="quarter" idx="20"/>
          </p:nvPr>
        </p:nvSpPr>
        <p:spPr>
          <a:xfrm>
            <a:off x="4114800" y="42336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3485093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ORTFOLIO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3657600" cy="2743200"/>
          </a:xfrm>
          <a:prstGeom prst="rect">
            <a:avLst/>
          </a:prstGeom>
          <a:ln w="12700">
            <a:solidFill>
              <a:schemeClr val="bg1"/>
            </a:solidFill>
          </a:ln>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0" name="Picture Placeholder 2"/>
          <p:cNvSpPr>
            <a:spLocks noGrp="1"/>
          </p:cNvSpPr>
          <p:nvPr>
            <p:ph type="pic" sz="quarter" idx="15"/>
          </p:nvPr>
        </p:nvSpPr>
        <p:spPr>
          <a:xfrm>
            <a:off x="36576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1" name="Picture Placeholder 2"/>
          <p:cNvSpPr>
            <a:spLocks noGrp="1"/>
          </p:cNvSpPr>
          <p:nvPr>
            <p:ph type="pic" sz="quarter" idx="16"/>
          </p:nvPr>
        </p:nvSpPr>
        <p:spPr>
          <a:xfrm>
            <a:off x="36576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2" name="Picture Placeholder 2"/>
          <p:cNvSpPr>
            <a:spLocks noGrp="1"/>
          </p:cNvSpPr>
          <p:nvPr>
            <p:ph type="pic" sz="quarter" idx="17"/>
          </p:nvPr>
        </p:nvSpPr>
        <p:spPr>
          <a:xfrm>
            <a:off x="73152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3" name="Picture Placeholder 2"/>
          <p:cNvSpPr>
            <a:spLocks noGrp="1"/>
          </p:cNvSpPr>
          <p:nvPr>
            <p:ph type="pic" sz="quarter" idx="18"/>
          </p:nvPr>
        </p:nvSpPr>
        <p:spPr>
          <a:xfrm>
            <a:off x="73152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4" name="Picture Placeholder 2"/>
          <p:cNvSpPr>
            <a:spLocks noGrp="1"/>
          </p:cNvSpPr>
          <p:nvPr>
            <p:ph type="pic" sz="quarter" idx="19"/>
          </p:nvPr>
        </p:nvSpPr>
        <p:spPr>
          <a:xfrm>
            <a:off x="109728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5" name="Picture Placeholder 2"/>
          <p:cNvSpPr>
            <a:spLocks noGrp="1"/>
          </p:cNvSpPr>
          <p:nvPr>
            <p:ph type="pic" sz="quarter" idx="20"/>
          </p:nvPr>
        </p:nvSpPr>
        <p:spPr>
          <a:xfrm>
            <a:off x="109728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6" name="Picture Placeholder 2"/>
          <p:cNvSpPr>
            <a:spLocks noGrp="1"/>
          </p:cNvSpPr>
          <p:nvPr>
            <p:ph type="pic" sz="quarter" idx="21"/>
          </p:nvPr>
        </p:nvSpPr>
        <p:spPr>
          <a:xfrm>
            <a:off x="146304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7" name="Picture Placeholder 2"/>
          <p:cNvSpPr>
            <a:spLocks noGrp="1"/>
          </p:cNvSpPr>
          <p:nvPr>
            <p:ph type="pic" sz="quarter" idx="22"/>
          </p:nvPr>
        </p:nvSpPr>
        <p:spPr>
          <a:xfrm>
            <a:off x="14630400" y="5148072"/>
            <a:ext cx="3657600" cy="2743200"/>
          </a:xfrm>
          <a:prstGeom prst="rect">
            <a:avLst/>
          </a:prstGeom>
          <a:ln w="12700">
            <a:solidFill>
              <a:schemeClr val="bg1"/>
            </a:solidFill>
          </a:ln>
          <a:effectLst/>
        </p:spPr>
        <p:txBody>
          <a:bodyPr/>
          <a:lstStyle>
            <a:lvl1pPr>
              <a:defRPr sz="2000"/>
            </a:lvl1pPr>
          </a:lstStyle>
          <a:p>
            <a:endParaRPr lang="uk-UA"/>
          </a:p>
        </p:txBody>
      </p:sp>
    </p:spTree>
    <p:extLst>
      <p:ext uri="{BB962C8B-B14F-4D97-AF65-F5344CB8AC3E}">
        <p14:creationId xmlns:p14="http://schemas.microsoft.com/office/powerpoint/2010/main" val="32984681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Rectangle 9"/>
          <p:cNvSpPr/>
          <p:nvPr userDrawn="1"/>
        </p:nvSpPr>
        <p:spPr>
          <a:xfrm>
            <a:off x="0" y="2400300"/>
            <a:ext cx="18288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Tree>
    <p:extLst>
      <p:ext uri="{BB962C8B-B14F-4D97-AF65-F5344CB8AC3E}">
        <p14:creationId xmlns:p14="http://schemas.microsoft.com/office/powerpoint/2010/main" val="5675181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2676735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ORTFOLIO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5143500"/>
            <a:ext cx="4572000" cy="2743200"/>
          </a:xfrm>
          <a:prstGeom prst="rect">
            <a:avLst/>
          </a:prstGeom>
        </p:spPr>
        <p:txBody>
          <a:bodyPr/>
          <a:lstStyle/>
          <a:p>
            <a:endParaRPr lang="uk-UA"/>
          </a:p>
        </p:txBody>
      </p:sp>
      <p:sp>
        <p:nvSpPr>
          <p:cNvPr id="11" name="Picture Placeholder 5"/>
          <p:cNvSpPr>
            <a:spLocks noGrp="1"/>
          </p:cNvSpPr>
          <p:nvPr>
            <p:ph type="pic" sz="quarter" idx="12"/>
          </p:nvPr>
        </p:nvSpPr>
        <p:spPr>
          <a:xfrm>
            <a:off x="4572000" y="2400300"/>
            <a:ext cx="4572000" cy="2743200"/>
          </a:xfrm>
          <a:prstGeom prst="rect">
            <a:avLst/>
          </a:prstGeom>
        </p:spPr>
        <p:txBody>
          <a:bodyPr/>
          <a:lstStyle/>
          <a:p>
            <a:endParaRPr lang="uk-UA"/>
          </a:p>
        </p:txBody>
      </p:sp>
      <p:sp>
        <p:nvSpPr>
          <p:cNvPr id="12" name="Picture Placeholder 5"/>
          <p:cNvSpPr>
            <a:spLocks noGrp="1"/>
          </p:cNvSpPr>
          <p:nvPr>
            <p:ph type="pic" sz="quarter" idx="13"/>
          </p:nvPr>
        </p:nvSpPr>
        <p:spPr>
          <a:xfrm>
            <a:off x="9144000" y="5143500"/>
            <a:ext cx="4572000" cy="2743200"/>
          </a:xfrm>
          <a:prstGeom prst="rect">
            <a:avLst/>
          </a:prstGeom>
        </p:spPr>
        <p:txBody>
          <a:bodyPr/>
          <a:lstStyle/>
          <a:p>
            <a:endParaRPr lang="uk-UA"/>
          </a:p>
        </p:txBody>
      </p:sp>
      <p:sp>
        <p:nvSpPr>
          <p:cNvPr id="13" name="Picture Placeholder 5"/>
          <p:cNvSpPr>
            <a:spLocks noGrp="1"/>
          </p:cNvSpPr>
          <p:nvPr>
            <p:ph type="pic" sz="quarter" idx="14"/>
          </p:nvPr>
        </p:nvSpPr>
        <p:spPr>
          <a:xfrm>
            <a:off x="13716000" y="2400300"/>
            <a:ext cx="4572000" cy="2743200"/>
          </a:xfrm>
          <a:prstGeom prst="rect">
            <a:avLst/>
          </a:prstGeom>
        </p:spPr>
        <p:txBody>
          <a:bodyPr/>
          <a:lstStyle/>
          <a:p>
            <a:endParaRPr lang="uk-UA"/>
          </a:p>
        </p:txBody>
      </p:sp>
    </p:spTree>
    <p:extLst>
      <p:ext uri="{BB962C8B-B14F-4D97-AF65-F5344CB8AC3E}">
        <p14:creationId xmlns:p14="http://schemas.microsoft.com/office/powerpoint/2010/main" val="42467706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PRODUCT P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03338" y="3257550"/>
            <a:ext cx="5715000" cy="3833813"/>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71967628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0" y="514350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00063889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2051255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04590641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6749189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theme" Target="../theme/theme4.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8713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93" r:id="rId3"/>
    <p:sldLayoutId id="2147483680" r:id="rId4"/>
    <p:sldLayoutId id="2147483697" r:id="rId5"/>
    <p:sldLayoutId id="2147483698"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091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676" r:id="rId6"/>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439248"/>
      </p:ext>
    </p:extLst>
  </p:cSld>
  <p:clrMap bg1="lt1" tx1="dk1" bg2="lt2" tx2="dk2" accent1="accent1" accent2="accent2" accent3="accent3" accent4="accent4" accent5="accent5" accent6="accent6" hlink="hlink" folHlink="folHlink"/>
  <p:sldLayoutIdLst>
    <p:sldLayoutId id="2147483666" r:id="rId1"/>
    <p:sldLayoutId id="2147483732" r:id="rId2"/>
    <p:sldLayoutId id="2147483731" r:id="rId3"/>
    <p:sldLayoutId id="2147483701" r:id="rId4"/>
    <p:sldLayoutId id="2147483700" r:id="rId5"/>
    <p:sldLayoutId id="2147483699" r:id="rId6"/>
    <p:sldLayoutId id="2147483668" r:id="rId7"/>
    <p:sldLayoutId id="2147483670" r:id="rId8"/>
    <p:sldLayoutId id="2147483671" r:id="rId9"/>
    <p:sldLayoutId id="2147483695" r:id="rId10"/>
    <p:sldLayoutId id="2147483696"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4706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6" r:id="rId8"/>
    <p:sldLayoutId id="2147483727" r:id="rId9"/>
    <p:sldLayoutId id="2147483721" r:id="rId10"/>
    <p:sldLayoutId id="2147483722" r:id="rId11"/>
    <p:sldLayoutId id="2147483723" r:id="rId12"/>
    <p:sldLayoutId id="2147483679" r:id="rId13"/>
    <p:sldLayoutId id="2147483724" r:id="rId14"/>
    <p:sldLayoutId id="2147483689" r:id="rId15"/>
    <p:sldLayoutId id="2147483682" r:id="rId16"/>
    <p:sldLayoutId id="2147483683" r:id="rId17"/>
    <p:sldLayoutId id="2147483685" r:id="rId18"/>
    <p:sldLayoutId id="2147483686" r:id="rId19"/>
    <p:sldLayoutId id="2147483688" r:id="rId20"/>
    <p:sldLayoutId id="2147483687" r:id="rId21"/>
    <p:sldLayoutId id="2147483684" r:id="rId22"/>
    <p:sldLayoutId id="2147483667" r:id="rId23"/>
    <p:sldLayoutId id="2147483733" r:id="rId24"/>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image" Target="../media/image4.emf"/><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png"/><Relationship Id="rId5" Type="http://schemas.openxmlformats.org/officeDocument/2006/relationships/image" Target="../media/image6.jp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png"/><Relationship Id="rId5" Type="http://schemas.openxmlformats.org/officeDocument/2006/relationships/image" Target="../media/image7.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5.png"/><Relationship Id="rId5" Type="http://schemas.openxmlformats.org/officeDocument/2006/relationships/image" Target="../media/image10.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5.png"/><Relationship Id="rId5" Type="http://schemas.openxmlformats.org/officeDocument/2006/relationships/image" Target="../media/image11.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5.png"/><Relationship Id="rId5" Type="http://schemas.openxmlformats.org/officeDocument/2006/relationships/image" Target="../media/image12.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8850" y="4000500"/>
            <a:ext cx="6210300" cy="1103672"/>
          </a:xfrm>
          <a:prstGeom prst="rect">
            <a:avLst/>
          </a:prstGeom>
        </p:spPr>
      </p:pic>
      <p:sp>
        <p:nvSpPr>
          <p:cNvPr id="12" name="TextBox 11"/>
          <p:cNvSpPr txBox="1"/>
          <p:nvPr/>
        </p:nvSpPr>
        <p:spPr>
          <a:xfrm>
            <a:off x="0" y="5563969"/>
            <a:ext cx="18288000" cy="646331"/>
          </a:xfrm>
          <a:prstGeom prst="rect">
            <a:avLst/>
          </a:prstGeom>
          <a:noFill/>
        </p:spPr>
        <p:txBody>
          <a:bodyPr wrap="square" rtlCol="0">
            <a:spAutoFit/>
          </a:bodyPr>
          <a:lstStyle/>
          <a:p>
            <a:pPr algn="ctr"/>
            <a:r>
              <a:rPr lang="en-US" sz="3600" dirty="0">
                <a:solidFill>
                  <a:schemeClr val="tx2"/>
                </a:solidFill>
              </a:rPr>
              <a:t>Click anywhere to get started</a:t>
            </a:r>
            <a:r>
              <a:rPr lang="mr-IN" sz="3600" dirty="0">
                <a:solidFill>
                  <a:schemeClr val="tx2"/>
                </a:solidFill>
              </a:rPr>
              <a:t>…</a:t>
            </a:r>
            <a:endParaRPr lang="en-US" sz="3600" dirty="0">
              <a:solidFill>
                <a:schemeClr val="tx2"/>
              </a:solidFill>
            </a:endParaRPr>
          </a:p>
        </p:txBody>
      </p:sp>
    </p:spTree>
    <p:extLst>
      <p:ext uri="{BB962C8B-B14F-4D97-AF65-F5344CB8AC3E}">
        <p14:creationId xmlns:p14="http://schemas.microsoft.com/office/powerpoint/2010/main" val="518851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3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hort Logo 6.wav"/>
                                        </p:tgtEl>
                                      </p:cMediaNode>
                                    </p:audio>
                                  </p:subTnLst>
                                </p:cTn>
                              </p:par>
                              <p:par>
                                <p:cTn id="8" presetID="1" presetClass="entr" presetSubtype="0" fill="hold" grpId="0" nodeType="withEffect">
                                  <p:stCondLst>
                                    <p:cond delay="50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571411"/>
            <a:ext cx="17183100" cy="715581"/>
          </a:xfrm>
        </p:spPr>
        <p:txBody>
          <a:bodyPr/>
          <a:lstStyle/>
          <a:p>
            <a:r>
              <a:rPr lang="en-US" dirty="0"/>
              <a:t>Utilities - Safely Installing and Removing Overhead Power Lines</a:t>
            </a:r>
            <a:endParaRPr lang="uk-UA" dirty="0"/>
          </a:p>
        </p:txBody>
      </p:sp>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7949" y="9747420"/>
            <a:ext cx="2825988" cy="501480"/>
          </a:xfrm>
          <a:prstGeom prst="rect">
            <a:avLst/>
          </a:prstGeom>
        </p:spPr>
      </p:pic>
      <p:pic>
        <p:nvPicPr>
          <p:cNvPr id="8" name="Picture 7">
            <a:extLst>
              <a:ext uri="{FF2B5EF4-FFF2-40B4-BE49-F238E27FC236}">
                <a16:creationId xmlns:a16="http://schemas.microsoft.com/office/drawing/2014/main" id="{3E1D25CB-B271-419E-A5A4-86298B65FEF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000" y="2818401"/>
            <a:ext cx="8278368" cy="5564598"/>
          </a:xfrm>
          <a:prstGeom prst="rect">
            <a:avLst/>
          </a:prstGeom>
        </p:spPr>
      </p:pic>
      <p:pic>
        <p:nvPicPr>
          <p:cNvPr id="2" name="Picture 1">
            <a:extLst>
              <a:ext uri="{FF2B5EF4-FFF2-40B4-BE49-F238E27FC236}">
                <a16:creationId xmlns:a16="http://schemas.microsoft.com/office/drawing/2014/main" id="{28CA8362-F856-BE4F-AEA4-4678A1AEB884}"/>
              </a:ext>
            </a:extLst>
          </p:cNvPr>
          <p:cNvPicPr>
            <a:picLocks noChangeAspect="1"/>
          </p:cNvPicPr>
          <p:nvPr/>
        </p:nvPicPr>
        <p:blipFill>
          <a:blip r:embed="rId7"/>
          <a:stretch>
            <a:fillRect/>
          </a:stretch>
        </p:blipFill>
        <p:spPr>
          <a:xfrm>
            <a:off x="0" y="0"/>
            <a:ext cx="18288000" cy="10287000"/>
          </a:xfrm>
          <a:prstGeom prst="rect">
            <a:avLst/>
          </a:prstGeom>
        </p:spPr>
      </p:pic>
      <p:pic>
        <p:nvPicPr>
          <p:cNvPr id="6" name="Installing and Removing slide 2">
            <a:hlinkClick r:id="" action="ppaction://media"/>
            <a:extLst>
              <a:ext uri="{FF2B5EF4-FFF2-40B4-BE49-F238E27FC236}">
                <a16:creationId xmlns:a16="http://schemas.microsoft.com/office/drawing/2014/main" id="{DAC95684-018A-E742-AB3A-6A7428047A8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12800" y="116401"/>
            <a:ext cx="812800" cy="812800"/>
          </a:xfrm>
          <a:prstGeom prst="rect">
            <a:avLst/>
          </a:prstGeom>
        </p:spPr>
      </p:pic>
    </p:spTree>
    <p:extLst>
      <p:ext uri="{BB962C8B-B14F-4D97-AF65-F5344CB8AC3E}">
        <p14:creationId xmlns:p14="http://schemas.microsoft.com/office/powerpoint/2010/main" val="3378895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54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8074" y="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pic>
        <p:nvPicPr>
          <p:cNvPr id="24" name="Picture Placeholder 23">
            <a:extLst>
              <a:ext uri="{FF2B5EF4-FFF2-40B4-BE49-F238E27FC236}">
                <a16:creationId xmlns:a16="http://schemas.microsoft.com/office/drawing/2014/main" id="{11EA7A57-D85A-4D34-934C-CB3A6C53232F}"/>
              </a:ext>
            </a:extLst>
          </p:cNvPr>
          <p:cNvPicPr>
            <a:picLocks noGrp="1" noChangeAspect="1"/>
          </p:cNvPicPr>
          <p:nvPr>
            <p:ph type="pic" sz="quarter" idx="12"/>
          </p:nvPr>
        </p:nvPicPr>
        <p:blipFill>
          <a:blip r:embed="rId5" cstate="screen">
            <a:extLst>
              <a:ext uri="{28A0092B-C50C-407E-A947-70E740481C1C}">
                <a14:useLocalDpi xmlns:a14="http://schemas.microsoft.com/office/drawing/2010/main"/>
              </a:ext>
            </a:extLst>
          </a:blip>
          <a:stretch>
            <a:fillRect/>
          </a:stretch>
        </p:blipFill>
        <p:spPr>
          <a:xfrm>
            <a:off x="28074" y="0"/>
            <a:ext cx="18259926" cy="10287000"/>
          </a:xfrm>
        </p:spPr>
      </p:pic>
      <p:grpSp>
        <p:nvGrpSpPr>
          <p:cNvPr id="21" name="Group 20"/>
          <p:cNvGrpSpPr/>
          <p:nvPr/>
        </p:nvGrpSpPr>
        <p:grpSpPr>
          <a:xfrm>
            <a:off x="-12198" y="0"/>
            <a:ext cx="8963526" cy="10287000"/>
            <a:chOff x="0" y="0"/>
            <a:chExt cx="6400800" cy="10287000"/>
          </a:xfrm>
        </p:grpSpPr>
        <p:sp>
          <p:nvSpPr>
            <p:cNvPr id="5" name="Rectangle 4"/>
            <p:cNvSpPr/>
            <p:nvPr/>
          </p:nvSpPr>
          <p:spPr>
            <a:xfrm>
              <a:off x="0" y="0"/>
              <a:ext cx="6400800"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7" name="TextBox 6"/>
            <p:cNvSpPr txBox="1"/>
            <p:nvPr/>
          </p:nvSpPr>
          <p:spPr>
            <a:xfrm>
              <a:off x="498436" y="974728"/>
              <a:ext cx="4982521" cy="1107996"/>
            </a:xfrm>
            <a:prstGeom prst="rect">
              <a:avLst/>
            </a:prstGeom>
            <a:noFill/>
          </p:spPr>
          <p:txBody>
            <a:bodyPr wrap="square" rtlCol="0">
              <a:spAutoFit/>
            </a:bodyPr>
            <a:lstStyle/>
            <a:p>
              <a:pPr algn="ctr"/>
              <a:r>
                <a:rPr lang="en-US" sz="6600" b="1" dirty="0">
                  <a:solidFill>
                    <a:schemeClr val="bg1"/>
                  </a:solidFill>
                  <a:ea typeface="Roboto Condensed" panose="02000000000000000000" pitchFamily="2" charset="0"/>
                  <a:cs typeface="Lato Semibold" panose="020F0502020204030203" pitchFamily="34" charset="0"/>
                </a:rPr>
                <a:t>What’s at Stake?</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612061" y="3057452"/>
              <a:ext cx="5176679" cy="4893647"/>
            </a:xfrm>
            <a:prstGeom prst="rect">
              <a:avLst/>
            </a:prstGeom>
            <a:noFill/>
          </p:spPr>
          <p:txBody>
            <a:bodyPr wrap="square" rtlCol="0">
              <a:spAutoFit/>
            </a:bodyPr>
            <a:lstStyle/>
            <a:p>
              <a:r>
                <a:rPr lang="en-US" sz="3600" dirty="0">
                  <a:solidFill>
                    <a:schemeClr val="bg1"/>
                  </a:solidFill>
                </a:rPr>
                <a:t>When you install or remove overhead lines, you must protect yourself and others against hazards that could expose you to shock, electrocution, falls, flying and falling objects, and burns. </a:t>
              </a:r>
              <a:endParaRPr lang="en-US" sz="4800" dirty="0">
                <a:solidFill>
                  <a:schemeClr val="bg1"/>
                </a:solidFill>
              </a:endParaRPr>
            </a:p>
            <a:p>
              <a:br>
                <a:rPr lang="en-US" sz="4800" dirty="0">
                  <a:solidFill>
                    <a:schemeClr val="bg1"/>
                  </a:solidFill>
                </a:rPr>
              </a:br>
              <a:endParaRPr lang="en-US" sz="4800" b="1" dirty="0">
                <a:solidFill>
                  <a:schemeClr val="bg1"/>
                </a:solidFill>
              </a:endParaRPr>
            </a:p>
          </p:txBody>
        </p:sp>
      </p:grpSp>
      <p:pic>
        <p:nvPicPr>
          <p:cNvPr id="2" name="Installing and Removing slide 3">
            <a:hlinkClick r:id="" action="ppaction://media"/>
            <a:extLst>
              <a:ext uri="{FF2B5EF4-FFF2-40B4-BE49-F238E27FC236}">
                <a16:creationId xmlns:a16="http://schemas.microsoft.com/office/drawing/2014/main" id="{093BFC22-D103-DE44-8C82-58BA73AE61F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13142" y="0"/>
            <a:ext cx="812800" cy="812800"/>
          </a:xfrm>
          <a:prstGeom prst="rect">
            <a:avLst/>
          </a:prstGeom>
        </p:spPr>
      </p:pic>
    </p:spTree>
    <p:extLst>
      <p:ext uri="{BB962C8B-B14F-4D97-AF65-F5344CB8AC3E}">
        <p14:creationId xmlns:p14="http://schemas.microsoft.com/office/powerpoint/2010/main" val="837056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48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76300" y="571411"/>
            <a:ext cx="6438900" cy="990689"/>
          </a:xfrm>
        </p:spPr>
        <p:txBody>
          <a:bodyPr/>
          <a:lstStyle/>
          <a:p>
            <a:r>
              <a:rPr lang="en-US" dirty="0"/>
              <a:t>What’s the Danger?</a:t>
            </a:r>
            <a:endParaRPr lang="uk-UA" dirty="0"/>
          </a:p>
        </p:txBody>
      </p:sp>
      <p:sp>
        <p:nvSpPr>
          <p:cNvPr id="10" name="Rectangle 9"/>
          <p:cNvSpPr/>
          <p:nvPr/>
        </p:nvSpPr>
        <p:spPr>
          <a:xfrm>
            <a:off x="8359140" y="2400300"/>
            <a:ext cx="992886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1" name="Rectangle 10"/>
          <p:cNvSpPr/>
          <p:nvPr/>
        </p:nvSpPr>
        <p:spPr>
          <a:xfrm>
            <a:off x="9300931" y="3092752"/>
            <a:ext cx="8045278" cy="4139595"/>
          </a:xfrm>
          <a:prstGeom prst="rect">
            <a:avLst/>
          </a:prstGeom>
        </p:spPr>
        <p:txBody>
          <a:bodyPr wrap="square">
            <a:spAutoFit/>
          </a:bodyPr>
          <a:lstStyle/>
          <a:p>
            <a:pPr>
              <a:spcAft>
                <a:spcPts val="600"/>
              </a:spcAft>
            </a:pPr>
            <a:r>
              <a:rPr lang="en-US" sz="2800" dirty="0">
                <a:solidFill>
                  <a:schemeClr val="bg1"/>
                </a:solidFill>
              </a:rPr>
              <a:t>Beware when:</a:t>
            </a:r>
          </a:p>
          <a:p>
            <a:pPr marL="457200" indent="-457200">
              <a:spcAft>
                <a:spcPts val="600"/>
              </a:spcAft>
              <a:buFont typeface="Arial" panose="020B0604020202020204" pitchFamily="34" charset="0"/>
              <a:buChar char="•"/>
            </a:pPr>
            <a:r>
              <a:rPr lang="en-US" sz="2800" dirty="0">
                <a:solidFill>
                  <a:schemeClr val="bg1"/>
                </a:solidFill>
              </a:rPr>
              <a:t>Setting, moving, or removing a power pole near any exposed live conductor</a:t>
            </a:r>
          </a:p>
          <a:p>
            <a:pPr marL="457200" indent="-457200">
              <a:spcAft>
                <a:spcPts val="600"/>
              </a:spcAft>
              <a:buFont typeface="Arial" panose="020B0604020202020204" pitchFamily="34" charset="0"/>
              <a:buChar char="•"/>
            </a:pPr>
            <a:r>
              <a:rPr lang="en-US" sz="2800" dirty="0">
                <a:solidFill>
                  <a:schemeClr val="bg1"/>
                </a:solidFill>
              </a:rPr>
              <a:t>Electricity can arc out from a point of contact and the area around a conduction point</a:t>
            </a:r>
          </a:p>
          <a:p>
            <a:pPr marL="457200" indent="-457200">
              <a:spcAft>
                <a:spcPts val="600"/>
              </a:spcAft>
              <a:buFont typeface="Arial" panose="020B0604020202020204" pitchFamily="34" charset="0"/>
              <a:buChar char="•"/>
            </a:pPr>
            <a:r>
              <a:rPr lang="en-US" sz="2800" dirty="0">
                <a:solidFill>
                  <a:schemeClr val="bg1"/>
                </a:solidFill>
              </a:rPr>
              <a:t>Poles, towers, and other elevated structures that aren’t strong enough to withstand the stresses placed on them</a:t>
            </a:r>
            <a:br>
              <a:rPr lang="en-US" sz="3200" dirty="0">
                <a:solidFill>
                  <a:schemeClr val="bg1"/>
                </a:solidFill>
              </a:rPr>
            </a:br>
            <a:endParaRPr lang="en-US" sz="2400" dirty="0">
              <a:solidFill>
                <a:schemeClr val="bg1"/>
              </a:solidFill>
            </a:endParaRPr>
          </a:p>
        </p:txBody>
      </p:sp>
      <p:pic>
        <p:nvPicPr>
          <p:cNvPr id="17" name="Picture Placeholder 16">
            <a:extLst>
              <a:ext uri="{FF2B5EF4-FFF2-40B4-BE49-F238E27FC236}">
                <a16:creationId xmlns:a16="http://schemas.microsoft.com/office/drawing/2014/main" id="{BB2F1B59-08DA-4B78-9205-ABD22DCFC46B}"/>
              </a:ext>
            </a:extLst>
          </p:cNvPr>
          <p:cNvPicPr>
            <a:picLocks noGrp="1" noChangeAspect="1"/>
          </p:cNvPicPr>
          <p:nvPr>
            <p:ph type="pic" sz="quarter" idx="11"/>
          </p:nvPr>
        </p:nvPicPr>
        <p:blipFill>
          <a:blip r:embed="rId5" cstate="screen">
            <a:extLst>
              <a:ext uri="{28A0092B-C50C-407E-A947-70E740481C1C}">
                <a14:useLocalDpi xmlns:a14="http://schemas.microsoft.com/office/drawing/2010/main"/>
              </a:ext>
            </a:extLst>
          </a:blip>
          <a:stretch>
            <a:fillRect/>
          </a:stretch>
        </p:blipFill>
        <p:spPr>
          <a:xfrm>
            <a:off x="15240" y="2400300"/>
            <a:ext cx="8343900" cy="5524500"/>
          </a:xfrm>
        </p:spPr>
      </p:pic>
      <p:pic>
        <p:nvPicPr>
          <p:cNvPr id="2" name="Installing and Removing slide 4">
            <a:hlinkClick r:id="" action="ppaction://media"/>
            <a:extLst>
              <a:ext uri="{FF2B5EF4-FFF2-40B4-BE49-F238E27FC236}">
                <a16:creationId xmlns:a16="http://schemas.microsoft.com/office/drawing/2014/main" id="{F57E321E-CC10-8441-83E0-CE0830ED61E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97560" y="0"/>
            <a:ext cx="812800" cy="812800"/>
          </a:xfrm>
          <a:prstGeom prst="rect">
            <a:avLst/>
          </a:prstGeom>
        </p:spPr>
      </p:pic>
    </p:spTree>
    <p:extLst>
      <p:ext uri="{BB962C8B-B14F-4D97-AF65-F5344CB8AC3E}">
        <p14:creationId xmlns:p14="http://schemas.microsoft.com/office/powerpoint/2010/main" val="1479977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0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76300" y="571411"/>
            <a:ext cx="7124700" cy="1338828"/>
          </a:xfrm>
        </p:spPr>
        <p:txBody>
          <a:bodyPr/>
          <a:lstStyle/>
          <a:p>
            <a:r>
              <a:rPr lang="en-US" dirty="0"/>
              <a:t>How to Protect Yourself</a:t>
            </a:r>
            <a:endParaRPr lang="uk-UA" dirty="0">
              <a:solidFill>
                <a:schemeClr val="accent1"/>
              </a:solidFill>
            </a:endParaRPr>
          </a:p>
        </p:txBody>
      </p:sp>
      <p:grpSp>
        <p:nvGrpSpPr>
          <p:cNvPr id="3" name="Group 2"/>
          <p:cNvGrpSpPr/>
          <p:nvPr/>
        </p:nvGrpSpPr>
        <p:grpSpPr>
          <a:xfrm>
            <a:off x="0" y="2552700"/>
            <a:ext cx="9144000" cy="5486400"/>
            <a:chOff x="10535474" y="2060087"/>
            <a:chExt cx="9144000" cy="5486400"/>
          </a:xfrm>
        </p:grpSpPr>
        <p:sp>
          <p:nvSpPr>
            <p:cNvPr id="4" name="Rectangle 3"/>
            <p:cNvSpPr/>
            <p:nvPr/>
          </p:nvSpPr>
          <p:spPr>
            <a:xfrm>
              <a:off x="10535474" y="2060087"/>
              <a:ext cx="9144000" cy="5486400"/>
            </a:xfrm>
            <a:prstGeom prst="rect">
              <a:avLst/>
            </a:prstGeom>
            <a:solidFill>
              <a:schemeClr val="tx1"/>
            </a:solidFill>
            <a:ln w="63500">
              <a:noFill/>
            </a:ln>
            <a:effectLst>
              <a:outerShdw blurRad="292100" dist="38100" dir="5400000" algn="t" rotWithShape="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27" name="TextBox 26"/>
            <p:cNvSpPr txBox="1"/>
            <p:nvPr/>
          </p:nvSpPr>
          <p:spPr>
            <a:xfrm>
              <a:off x="11068874" y="2571907"/>
              <a:ext cx="8077200" cy="4585871"/>
            </a:xfrm>
            <a:prstGeom prst="rect">
              <a:avLst/>
            </a:prstGeom>
            <a:noFill/>
          </p:spPr>
          <p:txBody>
            <a:bodyPr wrap="square" rtlCol="0">
              <a:spAutoFit/>
            </a:bodyPr>
            <a:lstStyle/>
            <a:p>
              <a:r>
                <a:rPr lang="en-US" sz="3200" b="1" dirty="0">
                  <a:solidFill>
                    <a:schemeClr val="bg1"/>
                  </a:solidFill>
                </a:rPr>
                <a:t>5 ways to stay safe when installing or removing overhead power lines</a:t>
              </a:r>
            </a:p>
            <a:p>
              <a:endParaRPr lang="en-US" sz="3600" b="1" dirty="0">
                <a:solidFill>
                  <a:schemeClr val="bg1"/>
                </a:solidFill>
              </a:endParaRPr>
            </a:p>
            <a:p>
              <a:pPr fontAlgn="base"/>
              <a:r>
                <a:rPr lang="en-US" sz="2800" b="1" dirty="0">
                  <a:solidFill>
                    <a:schemeClr val="bg1"/>
                  </a:solidFill>
                </a:rPr>
                <a:t>Don’t touch </a:t>
              </a:r>
            </a:p>
            <a:p>
              <a:pPr marL="457200" indent="-457200" fontAlgn="base">
                <a:buFont typeface="Arial" panose="020B0604020202020204" pitchFamily="34" charset="0"/>
                <a:buChar char="•"/>
              </a:pPr>
              <a:r>
                <a:rPr lang="en-US" sz="2800" dirty="0">
                  <a:solidFill>
                    <a:schemeClr val="bg1"/>
                  </a:solidFill>
                </a:rPr>
                <a:t>Have the utility company turn off the electricity if possible.  </a:t>
              </a:r>
            </a:p>
            <a:p>
              <a:pPr marL="457200" indent="-457200" fontAlgn="base">
                <a:buFont typeface="Arial" panose="020B0604020202020204" pitchFamily="34" charset="0"/>
                <a:buChar char="•"/>
              </a:pPr>
              <a:r>
                <a:rPr lang="en-US" sz="2800" dirty="0">
                  <a:solidFill>
                    <a:schemeClr val="bg1"/>
                  </a:solidFill>
                </a:rPr>
                <a:t>Wear PPE if working on, or near, live lines.</a:t>
              </a:r>
            </a:p>
            <a:p>
              <a:pPr marL="457200" indent="-457200" fontAlgn="base">
                <a:buFont typeface="Arial" panose="020B0604020202020204" pitchFamily="34" charset="0"/>
                <a:buChar char="•"/>
              </a:pPr>
              <a:r>
                <a:rPr lang="en-US" sz="2800" dirty="0">
                  <a:solidFill>
                    <a:schemeClr val="bg1"/>
                  </a:solidFill>
                </a:rPr>
                <a:t>Use the tension stringing method, barriers, or other physical measures.</a:t>
              </a:r>
              <a:br>
                <a:rPr lang="en-US" sz="3200" b="1" dirty="0">
                  <a:solidFill>
                    <a:schemeClr val="bg1"/>
                  </a:solidFill>
                </a:rPr>
              </a:br>
              <a:endParaRPr lang="en-US" sz="2400" b="1" dirty="0">
                <a:solidFill>
                  <a:schemeClr val="bg1"/>
                </a:solidFill>
              </a:endParaRPr>
            </a:p>
          </p:txBody>
        </p:sp>
      </p:grpSp>
      <p:pic>
        <p:nvPicPr>
          <p:cNvPr id="5" name="Picture 4">
            <a:extLst>
              <a:ext uri="{FF2B5EF4-FFF2-40B4-BE49-F238E27FC236}">
                <a16:creationId xmlns:a16="http://schemas.microsoft.com/office/drawing/2014/main" id="{3CB745E9-B77D-4F09-90AA-B75D3894F98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144000" y="2552700"/>
            <a:ext cx="9144000" cy="5486400"/>
          </a:xfrm>
          <a:prstGeom prst="rect">
            <a:avLst/>
          </a:prstGeom>
        </p:spPr>
      </p:pic>
      <p:pic>
        <p:nvPicPr>
          <p:cNvPr id="2" name="Installing and Removing slide 5">
            <a:hlinkClick r:id="" action="ppaction://media"/>
            <a:extLst>
              <a:ext uri="{FF2B5EF4-FFF2-40B4-BE49-F238E27FC236}">
                <a16:creationId xmlns:a16="http://schemas.microsoft.com/office/drawing/2014/main" id="{40685E73-F072-6B4F-BD2D-F4ADCB629DB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66800" y="0"/>
            <a:ext cx="812800" cy="812800"/>
          </a:xfrm>
          <a:prstGeom prst="rect">
            <a:avLst/>
          </a:prstGeom>
        </p:spPr>
      </p:pic>
    </p:spTree>
    <p:extLst>
      <p:ext uri="{BB962C8B-B14F-4D97-AF65-F5344CB8AC3E}">
        <p14:creationId xmlns:p14="http://schemas.microsoft.com/office/powerpoint/2010/main" val="2599265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8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76299" y="571411"/>
            <a:ext cx="6634843" cy="1338828"/>
          </a:xfrm>
        </p:spPr>
        <p:txBody>
          <a:bodyPr/>
          <a:lstStyle/>
          <a:p>
            <a:r>
              <a:rPr lang="en-US" dirty="0"/>
              <a:t>How to Protect Yourself</a:t>
            </a:r>
            <a:endParaRPr lang="uk-UA" dirty="0"/>
          </a:p>
        </p:txBody>
      </p:sp>
      <p:sp>
        <p:nvSpPr>
          <p:cNvPr id="10" name="Rectangle 9"/>
          <p:cNvSpPr/>
          <p:nvPr/>
        </p:nvSpPr>
        <p:spPr>
          <a:xfrm>
            <a:off x="8915399" y="2400300"/>
            <a:ext cx="9372601"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pic>
        <p:nvPicPr>
          <p:cNvPr id="5" name="Picture Placeholder 4">
            <a:extLst>
              <a:ext uri="{FF2B5EF4-FFF2-40B4-BE49-F238E27FC236}">
                <a16:creationId xmlns:a16="http://schemas.microsoft.com/office/drawing/2014/main" id="{FA21193C-B770-4E1C-A6B9-95B91058AB45}"/>
              </a:ext>
            </a:extLst>
          </p:cNvPr>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tretch>
            <a:fillRect/>
          </a:stretch>
        </p:blipFill>
        <p:spPr>
          <a:xfrm>
            <a:off x="0" y="2400300"/>
            <a:ext cx="8915399" cy="5486400"/>
          </a:xfrm>
        </p:spPr>
      </p:pic>
      <p:sp>
        <p:nvSpPr>
          <p:cNvPr id="7" name="TextBox 6">
            <a:extLst>
              <a:ext uri="{FF2B5EF4-FFF2-40B4-BE49-F238E27FC236}">
                <a16:creationId xmlns:a16="http://schemas.microsoft.com/office/drawing/2014/main" id="{1867828F-492D-4BF1-8A4E-822DF2FD5B9B}"/>
              </a:ext>
            </a:extLst>
          </p:cNvPr>
          <p:cNvSpPr txBox="1"/>
          <p:nvPr/>
        </p:nvSpPr>
        <p:spPr>
          <a:xfrm>
            <a:off x="9677400" y="2850564"/>
            <a:ext cx="8077200" cy="4585871"/>
          </a:xfrm>
          <a:prstGeom prst="rect">
            <a:avLst/>
          </a:prstGeom>
          <a:noFill/>
        </p:spPr>
        <p:txBody>
          <a:bodyPr wrap="square" rtlCol="0">
            <a:spAutoFit/>
          </a:bodyPr>
          <a:lstStyle/>
          <a:p>
            <a:pPr fontAlgn="base">
              <a:spcAft>
                <a:spcPts val="600"/>
              </a:spcAft>
            </a:pPr>
            <a:r>
              <a:rPr lang="en-US" sz="2800" b="1" dirty="0">
                <a:solidFill>
                  <a:schemeClr val="bg1"/>
                </a:solidFill>
              </a:rPr>
              <a:t>Loading and load safety </a:t>
            </a:r>
          </a:p>
          <a:p>
            <a:pPr marL="457200" indent="-457200" fontAlgn="base">
              <a:spcAft>
                <a:spcPts val="600"/>
              </a:spcAft>
              <a:buFont typeface="Arial" panose="020B0604020202020204" pitchFamily="34" charset="0"/>
              <a:buChar char="•"/>
            </a:pPr>
            <a:r>
              <a:rPr lang="en-US" sz="2800" dirty="0">
                <a:solidFill>
                  <a:schemeClr val="bg1"/>
                </a:solidFill>
              </a:rPr>
              <a:t>Keep the load line attached</a:t>
            </a:r>
          </a:p>
          <a:p>
            <a:pPr marL="457200" indent="-457200" fontAlgn="base">
              <a:spcAft>
                <a:spcPts val="600"/>
              </a:spcAft>
              <a:buFont typeface="Arial" panose="020B0604020202020204" pitchFamily="34" charset="0"/>
              <a:buChar char="•"/>
            </a:pPr>
            <a:r>
              <a:rPr lang="en-US" sz="2800" dirty="0">
                <a:solidFill>
                  <a:schemeClr val="bg1"/>
                </a:solidFill>
              </a:rPr>
              <a:t>Maintain control of tower sections</a:t>
            </a:r>
          </a:p>
          <a:p>
            <a:pPr marL="457200" indent="-457200" fontAlgn="base">
              <a:spcAft>
                <a:spcPts val="600"/>
              </a:spcAft>
              <a:buFont typeface="Arial" panose="020B0604020202020204" pitchFamily="34" charset="0"/>
              <a:buChar char="•"/>
            </a:pPr>
            <a:r>
              <a:rPr lang="en-US" sz="2800" dirty="0">
                <a:solidFill>
                  <a:schemeClr val="bg1"/>
                </a:solidFill>
              </a:rPr>
              <a:t>Make sure the load stays balanced </a:t>
            </a:r>
          </a:p>
          <a:p>
            <a:pPr marL="457200" indent="-457200" fontAlgn="base">
              <a:spcAft>
                <a:spcPts val="600"/>
              </a:spcAft>
              <a:buFont typeface="Arial" panose="020B0604020202020204" pitchFamily="34" charset="0"/>
              <a:buChar char="•"/>
            </a:pPr>
            <a:r>
              <a:rPr lang="en-US" sz="2800" dirty="0">
                <a:solidFill>
                  <a:schemeClr val="bg1"/>
                </a:solidFill>
              </a:rPr>
              <a:t>Reinforce the pole</a:t>
            </a:r>
          </a:p>
          <a:p>
            <a:pPr fontAlgn="base">
              <a:spcAft>
                <a:spcPts val="600"/>
              </a:spcAft>
            </a:pPr>
            <a:r>
              <a:rPr lang="en-US" sz="2800" b="1" dirty="0">
                <a:solidFill>
                  <a:schemeClr val="bg1"/>
                </a:solidFill>
              </a:rPr>
              <a:t>Use equipment correctly</a:t>
            </a:r>
          </a:p>
          <a:p>
            <a:pPr marL="457200" indent="-457200" fontAlgn="base">
              <a:spcAft>
                <a:spcPts val="600"/>
              </a:spcAft>
              <a:buFont typeface="Arial" panose="020B0604020202020204" pitchFamily="34" charset="0"/>
              <a:buChar char="•"/>
            </a:pPr>
            <a:r>
              <a:rPr lang="en-US" sz="2800" dirty="0">
                <a:solidFill>
                  <a:schemeClr val="bg1"/>
                </a:solidFill>
              </a:rPr>
              <a:t>Use reel-handling equipment with caution</a:t>
            </a:r>
          </a:p>
          <a:p>
            <a:pPr marL="457200" indent="-457200" fontAlgn="base">
              <a:spcAft>
                <a:spcPts val="600"/>
              </a:spcAft>
              <a:buFont typeface="Arial" panose="020B0604020202020204" pitchFamily="34" charset="0"/>
              <a:buChar char="•"/>
            </a:pPr>
            <a:r>
              <a:rPr lang="en-US" sz="2800" dirty="0">
                <a:solidFill>
                  <a:schemeClr val="bg1"/>
                </a:solidFill>
              </a:rPr>
              <a:t>Level and align equipment</a:t>
            </a:r>
          </a:p>
          <a:p>
            <a:pPr marL="457200" indent="-457200" fontAlgn="base">
              <a:spcAft>
                <a:spcPts val="600"/>
              </a:spcAft>
              <a:buFont typeface="Arial" panose="020B0604020202020204" pitchFamily="34" charset="0"/>
              <a:buChar char="•"/>
            </a:pPr>
            <a:r>
              <a:rPr lang="en-US" sz="2800" dirty="0">
                <a:solidFill>
                  <a:schemeClr val="bg1"/>
                </a:solidFill>
              </a:rPr>
              <a:t>Don’t exceed the ratings of any equipment</a:t>
            </a:r>
          </a:p>
        </p:txBody>
      </p:sp>
      <p:pic>
        <p:nvPicPr>
          <p:cNvPr id="2" name="Installing and Removing slide 6">
            <a:hlinkClick r:id="" action="ppaction://media"/>
            <a:extLst>
              <a:ext uri="{FF2B5EF4-FFF2-40B4-BE49-F238E27FC236}">
                <a16:creationId xmlns:a16="http://schemas.microsoft.com/office/drawing/2014/main" id="{E37E53AF-E8A5-824C-A6A3-C460B976693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3280" y="0"/>
            <a:ext cx="812800" cy="812800"/>
          </a:xfrm>
          <a:prstGeom prst="rect">
            <a:avLst/>
          </a:prstGeom>
        </p:spPr>
      </p:pic>
    </p:spTree>
    <p:extLst>
      <p:ext uri="{BB962C8B-B14F-4D97-AF65-F5344CB8AC3E}">
        <p14:creationId xmlns:p14="http://schemas.microsoft.com/office/powerpoint/2010/main" val="668194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44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362200"/>
            <a:ext cx="96774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876300" y="571411"/>
            <a:ext cx="7353300" cy="715581"/>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t>How to Protect Yourself</a:t>
            </a:r>
          </a:p>
        </p:txBody>
      </p:sp>
      <p:pic>
        <p:nvPicPr>
          <p:cNvPr id="5" name="Picture Placeholder 4">
            <a:extLst>
              <a:ext uri="{FF2B5EF4-FFF2-40B4-BE49-F238E27FC236}">
                <a16:creationId xmlns:a16="http://schemas.microsoft.com/office/drawing/2014/main" id="{17F8332A-CCEF-4DD5-996E-47AA0B8AF3BE}"/>
              </a:ext>
            </a:extLst>
          </p:cNvPr>
          <p:cNvPicPr>
            <a:picLocks noGrp="1" noChangeAspect="1"/>
          </p:cNvPicPr>
          <p:nvPr>
            <p:ph type="pic" sz="quarter" idx="11"/>
          </p:nvPr>
        </p:nvPicPr>
        <p:blipFill>
          <a:blip r:embed="rId5" cstate="screen">
            <a:extLst>
              <a:ext uri="{28A0092B-C50C-407E-A947-70E740481C1C}">
                <a14:useLocalDpi xmlns:a14="http://schemas.microsoft.com/office/drawing/2010/main"/>
              </a:ext>
            </a:extLst>
          </a:blip>
          <a:stretch>
            <a:fillRect/>
          </a:stretch>
        </p:blipFill>
        <p:spPr>
          <a:xfrm>
            <a:off x="9677400" y="2362200"/>
            <a:ext cx="8610600" cy="5486400"/>
          </a:xfrm>
        </p:spPr>
      </p:pic>
      <p:sp>
        <p:nvSpPr>
          <p:cNvPr id="7" name="TextBox 6">
            <a:extLst>
              <a:ext uri="{FF2B5EF4-FFF2-40B4-BE49-F238E27FC236}">
                <a16:creationId xmlns:a16="http://schemas.microsoft.com/office/drawing/2014/main" id="{B0369C6B-D18C-4CCF-81D5-91F16F2021B5}"/>
              </a:ext>
            </a:extLst>
          </p:cNvPr>
          <p:cNvSpPr txBox="1"/>
          <p:nvPr/>
        </p:nvSpPr>
        <p:spPr>
          <a:xfrm>
            <a:off x="447675" y="2982812"/>
            <a:ext cx="8782050" cy="4321376"/>
          </a:xfrm>
          <a:prstGeom prst="rect">
            <a:avLst/>
          </a:prstGeom>
          <a:noFill/>
        </p:spPr>
        <p:txBody>
          <a:bodyPr wrap="square" rtlCol="0">
            <a:spAutoFit/>
          </a:bodyPr>
          <a:lstStyle/>
          <a:p>
            <a:pPr fontAlgn="base"/>
            <a:r>
              <a:rPr lang="en-US" sz="2800" b="1" dirty="0">
                <a:solidFill>
                  <a:schemeClr val="bg1"/>
                </a:solidFill>
              </a:rPr>
              <a:t>Keep a look out</a:t>
            </a:r>
          </a:p>
          <a:p>
            <a:pPr marL="457200" indent="-457200" fontAlgn="base">
              <a:lnSpc>
                <a:spcPct val="150000"/>
              </a:lnSpc>
              <a:buFont typeface="Arial" panose="020B0604020202020204" pitchFamily="34" charset="0"/>
              <a:buChar char="•"/>
            </a:pPr>
            <a:r>
              <a:rPr lang="en-US" sz="2800" dirty="0">
                <a:solidFill>
                  <a:schemeClr val="bg1"/>
                </a:solidFill>
              </a:rPr>
              <a:t>Check the “drop zone” is clear of other workers. </a:t>
            </a:r>
          </a:p>
          <a:p>
            <a:pPr marL="457200" indent="-457200" fontAlgn="base">
              <a:lnSpc>
                <a:spcPct val="150000"/>
              </a:lnSpc>
              <a:buFont typeface="Arial" panose="020B0604020202020204" pitchFamily="34" charset="0"/>
              <a:buChar char="•"/>
            </a:pPr>
            <a:r>
              <a:rPr lang="en-US" sz="2800" dirty="0">
                <a:solidFill>
                  <a:schemeClr val="bg1"/>
                </a:solidFill>
              </a:rPr>
              <a:t>Keep an eye on the weather.</a:t>
            </a:r>
          </a:p>
          <a:p>
            <a:pPr marL="457200" indent="-457200" fontAlgn="base">
              <a:lnSpc>
                <a:spcPct val="150000"/>
              </a:lnSpc>
              <a:buFont typeface="Arial" panose="020B0604020202020204" pitchFamily="34" charset="0"/>
              <a:buChar char="•"/>
            </a:pPr>
            <a:r>
              <a:rPr lang="en-US" sz="2800" dirty="0">
                <a:solidFill>
                  <a:schemeClr val="bg1"/>
                </a:solidFill>
              </a:rPr>
              <a:t>Stay alert for failure of wire or cable that’s being pulled.</a:t>
            </a:r>
          </a:p>
          <a:p>
            <a:pPr marL="457200" indent="-457200" fontAlgn="base">
              <a:lnSpc>
                <a:spcPct val="150000"/>
              </a:lnSpc>
              <a:buFont typeface="Arial" panose="020B0604020202020204" pitchFamily="34" charset="0"/>
              <a:buChar char="•"/>
            </a:pPr>
            <a:r>
              <a:rPr lang="en-US" sz="2800" dirty="0">
                <a:solidFill>
                  <a:schemeClr val="bg1"/>
                </a:solidFill>
              </a:rPr>
              <a:t>Watch out for failure of any previously installed lines or equipment.</a:t>
            </a:r>
          </a:p>
        </p:txBody>
      </p:sp>
      <p:pic>
        <p:nvPicPr>
          <p:cNvPr id="2" name="Installing and Removing slide 7">
            <a:hlinkClick r:id="" action="ppaction://media"/>
            <a:extLst>
              <a:ext uri="{FF2B5EF4-FFF2-40B4-BE49-F238E27FC236}">
                <a16:creationId xmlns:a16="http://schemas.microsoft.com/office/drawing/2014/main" id="{DDB26871-F68C-9C48-ABAF-1882D35D970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19200" y="38100"/>
            <a:ext cx="812800" cy="812800"/>
          </a:xfrm>
          <a:prstGeom prst="rect">
            <a:avLst/>
          </a:prstGeom>
        </p:spPr>
      </p:pic>
    </p:spTree>
    <p:extLst>
      <p:ext uri="{BB962C8B-B14F-4D97-AF65-F5344CB8AC3E}">
        <p14:creationId xmlns:p14="http://schemas.microsoft.com/office/powerpoint/2010/main" val="1542355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1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76299" y="571411"/>
            <a:ext cx="6634843" cy="1338828"/>
          </a:xfrm>
        </p:spPr>
        <p:txBody>
          <a:bodyPr/>
          <a:lstStyle/>
          <a:p>
            <a:r>
              <a:rPr lang="en-US" dirty="0"/>
              <a:t>How to Protect Yourself</a:t>
            </a:r>
            <a:endParaRPr lang="uk-UA" dirty="0"/>
          </a:p>
        </p:txBody>
      </p:sp>
      <p:sp>
        <p:nvSpPr>
          <p:cNvPr id="10" name="Rectangle 9"/>
          <p:cNvSpPr/>
          <p:nvPr/>
        </p:nvSpPr>
        <p:spPr>
          <a:xfrm>
            <a:off x="8230440" y="2400300"/>
            <a:ext cx="10057561"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pic>
        <p:nvPicPr>
          <p:cNvPr id="5" name="Picture Placeholder 4">
            <a:extLst>
              <a:ext uri="{FF2B5EF4-FFF2-40B4-BE49-F238E27FC236}">
                <a16:creationId xmlns:a16="http://schemas.microsoft.com/office/drawing/2014/main" id="{FA21193C-B770-4E1C-A6B9-95B91058AB45}"/>
              </a:ext>
            </a:extLst>
          </p:cNvPr>
          <p:cNvPicPr>
            <a:picLocks noGrp="1" noChangeAspect="1"/>
          </p:cNvPicPr>
          <p:nvPr>
            <p:ph type="pic" sz="quarter" idx="11"/>
          </p:nvPr>
        </p:nvPicPr>
        <p:blipFill>
          <a:blip r:embed="rId5" cstate="screen">
            <a:extLst>
              <a:ext uri="{28A0092B-C50C-407E-A947-70E740481C1C}">
                <a14:useLocalDpi xmlns:a14="http://schemas.microsoft.com/office/drawing/2010/main"/>
              </a:ext>
            </a:extLst>
          </a:blip>
          <a:stretch>
            <a:fillRect/>
          </a:stretch>
        </p:blipFill>
        <p:spPr>
          <a:xfrm>
            <a:off x="0" y="2400300"/>
            <a:ext cx="8230440" cy="5486400"/>
          </a:xfrm>
        </p:spPr>
      </p:pic>
      <p:sp>
        <p:nvSpPr>
          <p:cNvPr id="7" name="TextBox 6">
            <a:extLst>
              <a:ext uri="{FF2B5EF4-FFF2-40B4-BE49-F238E27FC236}">
                <a16:creationId xmlns:a16="http://schemas.microsoft.com/office/drawing/2014/main" id="{1867828F-492D-4BF1-8A4E-822DF2FD5B9B}"/>
              </a:ext>
            </a:extLst>
          </p:cNvPr>
          <p:cNvSpPr txBox="1"/>
          <p:nvPr/>
        </p:nvSpPr>
        <p:spPr>
          <a:xfrm>
            <a:off x="8839200" y="3589228"/>
            <a:ext cx="8801099" cy="3675045"/>
          </a:xfrm>
          <a:prstGeom prst="rect">
            <a:avLst/>
          </a:prstGeom>
          <a:noFill/>
        </p:spPr>
        <p:txBody>
          <a:bodyPr wrap="square" rtlCol="0">
            <a:spAutoFit/>
          </a:bodyPr>
          <a:lstStyle/>
          <a:p>
            <a:pPr fontAlgn="base"/>
            <a:r>
              <a:rPr lang="en-US" sz="2800" b="1" dirty="0">
                <a:solidFill>
                  <a:schemeClr val="bg1"/>
                </a:solidFill>
              </a:rPr>
              <a:t>Conductors</a:t>
            </a:r>
          </a:p>
          <a:p>
            <a:pPr marL="342900" indent="-342900" fontAlgn="base">
              <a:lnSpc>
                <a:spcPct val="150000"/>
              </a:lnSpc>
              <a:buFont typeface="Arial" panose="020B0604020202020204" pitchFamily="34" charset="0"/>
              <a:buChar char="•"/>
            </a:pPr>
            <a:r>
              <a:rPr lang="en-US" sz="2800" dirty="0">
                <a:solidFill>
                  <a:schemeClr val="bg1"/>
                </a:solidFill>
              </a:rPr>
              <a:t>Stop conductors from sagging into energized lines </a:t>
            </a:r>
          </a:p>
          <a:p>
            <a:pPr marL="342900" indent="-342900" fontAlgn="base">
              <a:lnSpc>
                <a:spcPct val="150000"/>
              </a:lnSpc>
              <a:buFont typeface="Arial" panose="020B0604020202020204" pitchFamily="34" charset="0"/>
              <a:buChar char="•"/>
            </a:pPr>
            <a:r>
              <a:rPr lang="en-US" sz="2800" dirty="0">
                <a:solidFill>
                  <a:schemeClr val="bg1"/>
                </a:solidFill>
              </a:rPr>
              <a:t>Turn off energized line with reclosing devices </a:t>
            </a:r>
          </a:p>
          <a:p>
            <a:pPr marL="342900" indent="-342900" fontAlgn="base">
              <a:lnSpc>
                <a:spcPct val="150000"/>
              </a:lnSpc>
              <a:buFont typeface="Arial" panose="020B0604020202020204" pitchFamily="34" charset="0"/>
              <a:buChar char="•"/>
            </a:pPr>
            <a:r>
              <a:rPr lang="en-US" sz="2800" dirty="0">
                <a:solidFill>
                  <a:schemeClr val="bg1"/>
                </a:solidFill>
              </a:rPr>
              <a:t>Activate “one-shot” operation </a:t>
            </a:r>
          </a:p>
          <a:p>
            <a:pPr marL="342900" indent="-342900" fontAlgn="base">
              <a:lnSpc>
                <a:spcPct val="150000"/>
              </a:lnSpc>
              <a:buFont typeface="Arial" panose="020B0604020202020204" pitchFamily="34" charset="0"/>
              <a:buChar char="•"/>
            </a:pPr>
            <a:r>
              <a:rPr lang="en-US" sz="2800" dirty="0">
                <a:solidFill>
                  <a:schemeClr val="bg1"/>
                </a:solidFill>
              </a:rPr>
              <a:t>Newly installed conductors can create a risk of induced voltage</a:t>
            </a:r>
          </a:p>
        </p:txBody>
      </p:sp>
      <p:pic>
        <p:nvPicPr>
          <p:cNvPr id="4" name="Installing and Removing slide 8">
            <a:hlinkClick r:id="" action="ppaction://media"/>
            <a:extLst>
              <a:ext uri="{FF2B5EF4-FFF2-40B4-BE49-F238E27FC236}">
                <a16:creationId xmlns:a16="http://schemas.microsoft.com/office/drawing/2014/main" id="{86ABE4CE-9AEC-F140-8BE2-7189B1DECA6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657349" y="7620"/>
            <a:ext cx="812800" cy="812800"/>
          </a:xfrm>
          <a:prstGeom prst="rect">
            <a:avLst/>
          </a:prstGeom>
        </p:spPr>
      </p:pic>
    </p:spTree>
    <p:extLst>
      <p:ext uri="{BB962C8B-B14F-4D97-AF65-F5344CB8AC3E}">
        <p14:creationId xmlns:p14="http://schemas.microsoft.com/office/powerpoint/2010/main" val="211017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82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8047"/>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pic>
        <p:nvPicPr>
          <p:cNvPr id="17" name="Picture Placeholder 16">
            <a:extLst>
              <a:ext uri="{FF2B5EF4-FFF2-40B4-BE49-F238E27FC236}">
                <a16:creationId xmlns:a16="http://schemas.microsoft.com/office/drawing/2014/main" id="{296CE8A5-2F56-483A-838B-6C7DD97D484C}"/>
              </a:ext>
            </a:extLst>
          </p:cNvPr>
          <p:cNvPicPr>
            <a:picLocks noGrp="1" noChangeAspect="1"/>
          </p:cNvPicPr>
          <p:nvPr>
            <p:ph type="pic" sz="quarter" idx="12"/>
          </p:nvPr>
        </p:nvPicPr>
        <p:blipFill rotWithShape="1">
          <a:blip r:embed="rId5" cstate="screen">
            <a:extLst>
              <a:ext uri="{28A0092B-C50C-407E-A947-70E740481C1C}">
                <a14:useLocalDpi xmlns:a14="http://schemas.microsoft.com/office/drawing/2010/main"/>
              </a:ext>
            </a:extLst>
          </a:blip>
          <a:srcRect/>
          <a:stretch/>
        </p:blipFill>
        <p:spPr>
          <a:xfrm>
            <a:off x="1" y="0"/>
            <a:ext cx="18288000" cy="10268953"/>
          </a:xfrm>
        </p:spPr>
      </p:pic>
      <p:grpSp>
        <p:nvGrpSpPr>
          <p:cNvPr id="21" name="Group 20"/>
          <p:cNvGrpSpPr/>
          <p:nvPr/>
        </p:nvGrpSpPr>
        <p:grpSpPr>
          <a:xfrm>
            <a:off x="0" y="-97289"/>
            <a:ext cx="18288000" cy="10343382"/>
            <a:chOff x="-1216240" y="116805"/>
            <a:chExt cx="7617040" cy="10132502"/>
          </a:xfrm>
        </p:grpSpPr>
        <p:sp>
          <p:nvSpPr>
            <p:cNvPr id="5" name="Rectangle 4"/>
            <p:cNvSpPr/>
            <p:nvPr/>
          </p:nvSpPr>
          <p:spPr>
            <a:xfrm>
              <a:off x="-1216240" y="116805"/>
              <a:ext cx="7617040" cy="10132502"/>
            </a:xfrm>
            <a:prstGeom prst="rect">
              <a:avLst/>
            </a:prstGeom>
            <a:solidFill>
              <a:schemeClr val="accent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7" name="TextBox 6"/>
            <p:cNvSpPr txBox="1"/>
            <p:nvPr/>
          </p:nvSpPr>
          <p:spPr>
            <a:xfrm>
              <a:off x="311722" y="1183705"/>
              <a:ext cx="4561114" cy="1107996"/>
            </a:xfrm>
            <a:prstGeom prst="rect">
              <a:avLst/>
            </a:prstGeom>
            <a:noFill/>
          </p:spPr>
          <p:txBody>
            <a:bodyPr wrap="square" rtlCol="0">
              <a:spAutoFit/>
            </a:bodyPr>
            <a:lstStyle/>
            <a:p>
              <a:pPr algn="ctr"/>
              <a:r>
                <a:rPr lang="en-US" sz="6600" b="1" dirty="0">
                  <a:solidFill>
                    <a:schemeClr val="bg1"/>
                  </a:solidFill>
                  <a:ea typeface="Roboto Condensed" panose="02000000000000000000" pitchFamily="2" charset="0"/>
                  <a:cs typeface="Lato Semibold" panose="020F0502020204030203" pitchFamily="34" charset="0"/>
                </a:rPr>
                <a:t>Final Word</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410219" y="3303369"/>
              <a:ext cx="6004997" cy="4432074"/>
            </a:xfrm>
            <a:prstGeom prst="rect">
              <a:avLst/>
            </a:prstGeom>
            <a:noFill/>
          </p:spPr>
          <p:txBody>
            <a:bodyPr wrap="square" rtlCol="0">
              <a:spAutoFit/>
            </a:bodyPr>
            <a:lstStyle/>
            <a:p>
              <a:pPr algn="ctr"/>
              <a:r>
                <a:rPr lang="en-US" sz="4800" b="1" dirty="0">
                  <a:solidFill>
                    <a:schemeClr val="bg1"/>
                  </a:solidFill>
                </a:rPr>
                <a:t>Installing and removing overhead power lines requires a high level of concentration. Workers have to be aware of both the risks involved in working with heavy machinery used to move the structures, as well as the risks of working near live power lines. </a:t>
              </a:r>
              <a:endParaRPr lang="en-US" sz="8800" b="1" dirty="0">
                <a:solidFill>
                  <a:schemeClr val="bg1"/>
                </a:solidFill>
              </a:endParaRPr>
            </a:p>
          </p:txBody>
        </p:sp>
      </p:grpSp>
      <p:pic>
        <p:nvPicPr>
          <p:cNvPr id="2" name="Installing and Removing slide 9">
            <a:hlinkClick r:id="" action="ppaction://media"/>
            <a:extLst>
              <a:ext uri="{FF2B5EF4-FFF2-40B4-BE49-F238E27FC236}">
                <a16:creationId xmlns:a16="http://schemas.microsoft.com/office/drawing/2014/main" id="{283E4715-A44B-564F-B302-A4810B70C6B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19200" y="7620"/>
            <a:ext cx="812800" cy="812800"/>
          </a:xfrm>
          <a:prstGeom prst="rect">
            <a:avLst/>
          </a:prstGeom>
        </p:spPr>
      </p:pic>
    </p:spTree>
    <p:extLst>
      <p:ext uri="{BB962C8B-B14F-4D97-AF65-F5344CB8AC3E}">
        <p14:creationId xmlns:p14="http://schemas.microsoft.com/office/powerpoint/2010/main" val="3481045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43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GENARAL LAYOUT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M SLID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 WITH IMAG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RTFOLIO">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7931</TotalTime>
  <Words>882</Words>
  <Application>Microsoft Office PowerPoint</Application>
  <PresentationFormat>Custom</PresentationFormat>
  <Paragraphs>97</Paragraphs>
  <Slides>9</Slides>
  <Notes>9</Notes>
  <HiddenSlides>0</HiddenSlides>
  <MMClips>8</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9</vt:i4>
      </vt:variant>
    </vt:vector>
  </HeadingPairs>
  <TitlesOfParts>
    <vt:vector size="19" baseType="lpstr">
      <vt:lpstr>Arial</vt:lpstr>
      <vt:lpstr>Calibri</vt:lpstr>
      <vt:lpstr>Lato Semibold</vt:lpstr>
      <vt:lpstr>Roboto</vt:lpstr>
      <vt:lpstr>Roboto Condensed</vt:lpstr>
      <vt:lpstr>Wingdings</vt:lpstr>
      <vt:lpstr>GENARAL LAYOUTS</vt:lpstr>
      <vt:lpstr>TEAM SLIDES</vt:lpstr>
      <vt:lpstr>SLIDES WITH IMAGES</vt:lpstr>
      <vt:lpstr>PORTFOLIO</vt:lpstr>
      <vt:lpstr>PowerPoint Presentation</vt:lpstr>
      <vt:lpstr>Utilities - Safely Installing and Removing Overhead Power Lines</vt:lpstr>
      <vt:lpstr>PowerPoint Presentation</vt:lpstr>
      <vt:lpstr>What’s the Danger?</vt:lpstr>
      <vt:lpstr>How to Protect Yourself</vt:lpstr>
      <vt:lpstr>How to Protect Yourself</vt:lpstr>
      <vt:lpstr>PowerPoint Presentation</vt:lpstr>
      <vt:lpstr>How to Protect Yourself</vt:lpstr>
      <vt:lpstr>PowerPoint Presentation</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Natae Bugg</cp:lastModifiedBy>
  <cp:revision>1009</cp:revision>
  <dcterms:created xsi:type="dcterms:W3CDTF">2015-01-20T11:47:48Z</dcterms:created>
  <dcterms:modified xsi:type="dcterms:W3CDTF">2018-05-16T16:24:24Z</dcterms:modified>
</cp:coreProperties>
</file>