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6"/>
  </p:notesMasterIdLst>
  <p:handoutMasterIdLst>
    <p:handoutMasterId r:id="rId17"/>
  </p:handoutMasterIdLst>
  <p:sldIdLst>
    <p:sldId id="278" r:id="rId2"/>
    <p:sldId id="291" r:id="rId3"/>
    <p:sldId id="284" r:id="rId4"/>
    <p:sldId id="279" r:id="rId5"/>
    <p:sldId id="285" r:id="rId6"/>
    <p:sldId id="287" r:id="rId7"/>
    <p:sldId id="292" r:id="rId8"/>
    <p:sldId id="296" r:id="rId9"/>
    <p:sldId id="297" r:id="rId10"/>
    <p:sldId id="293" r:id="rId11"/>
    <p:sldId id="294" r:id="rId12"/>
    <p:sldId id="295" r:id="rId13"/>
    <p:sldId id="283" r:id="rId14"/>
    <p:sldId id="277" r:id="rId15"/>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BEF97"/>
    <a:srgbClr val="65D8EF"/>
    <a:srgbClr val="FF9900"/>
    <a:srgbClr val="533001"/>
    <a:srgbClr val="009900"/>
    <a:srgbClr val="A80000"/>
    <a:srgbClr val="7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93" autoAdjust="0"/>
    <p:restoredTop sz="61220" autoAdjust="0"/>
  </p:normalViewPr>
  <p:slideViewPr>
    <p:cSldViewPr>
      <p:cViewPr varScale="1">
        <p:scale>
          <a:sx n="31" d="100"/>
          <a:sy n="31" d="100"/>
        </p:scale>
        <p:origin x="1650" y="7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29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3B528-B81B-4E77-A5A4-B8C7D8EF45B5}" type="doc">
      <dgm:prSet loTypeId="urn:microsoft.com/office/officeart/2005/8/layout/vList4" loCatId="list" qsTypeId="urn:microsoft.com/office/officeart/2005/8/quickstyle/simple1" qsCatId="simple" csTypeId="urn:microsoft.com/office/officeart/2005/8/colors/accent1_2" csCatId="accent1" phldr="1"/>
      <dgm:spPr/>
    </dgm:pt>
    <dgm:pt modelId="{613F2910-0705-434E-9385-CAE8E6F3C725}">
      <dgm:prSet phldrT="[Text]"/>
      <dgm:spPr>
        <a:solidFill>
          <a:schemeClr val="tx2">
            <a:lumMod val="75000"/>
          </a:schemeClr>
        </a:solidFill>
      </dgm:spPr>
      <dgm:t>
        <a:bodyPr/>
        <a:lstStyle/>
        <a:p>
          <a:pPr algn="l"/>
          <a:r>
            <a:rPr lang="en-US" dirty="0"/>
            <a:t>Swimming Safety Tips</a:t>
          </a:r>
        </a:p>
        <a:p>
          <a:pPr algn="l"/>
          <a:r>
            <a:rPr lang="en-US" dirty="0"/>
            <a:t>If you don’t know how to swim, take swimming lessons. </a:t>
          </a:r>
        </a:p>
        <a:p>
          <a:pPr marL="171450" lvl="0" indent="-171450" algn="l">
            <a:buFont typeface="Arial" panose="020B0604020202020204" pitchFamily="34" charset="0"/>
            <a:buChar char="•"/>
          </a:pPr>
          <a:r>
            <a:rPr lang="en-US" dirty="0"/>
            <a:t>Always swim with a buddy. </a:t>
          </a:r>
        </a:p>
      </dgm:t>
    </dgm:pt>
    <dgm:pt modelId="{6253781F-C415-431E-A425-6414D05E2C5A}" type="parTrans" cxnId="{A8D82E96-CD12-4D30-A6CD-A03187986029}">
      <dgm:prSet/>
      <dgm:spPr/>
      <dgm:t>
        <a:bodyPr/>
        <a:lstStyle/>
        <a:p>
          <a:endParaRPr lang="en-US"/>
        </a:p>
      </dgm:t>
    </dgm:pt>
    <dgm:pt modelId="{CBD3DD0F-3D7E-443D-8EF8-2EFB56DA2DDF}" type="sibTrans" cxnId="{A8D82E96-CD12-4D30-A6CD-A03187986029}">
      <dgm:prSet/>
      <dgm:spPr/>
      <dgm:t>
        <a:bodyPr/>
        <a:lstStyle/>
        <a:p>
          <a:endParaRPr lang="en-US"/>
        </a:p>
      </dgm:t>
    </dgm:pt>
    <dgm:pt modelId="{E0CED900-B674-453A-88F8-2E2AF6D1D1B8}">
      <dgm:prSet phldrT="[Text]"/>
      <dgm:spPr>
        <a:solidFill>
          <a:schemeClr val="tx2">
            <a:lumMod val="75000"/>
          </a:schemeClr>
        </a:solidFill>
      </dgm:spPr>
      <dgm:t>
        <a:bodyPr/>
        <a:lstStyle/>
        <a:p>
          <a:r>
            <a:rPr lang="en-US" dirty="0"/>
            <a:t>Only swim in designated areas and obey all warning flags, signs and lifeguard instructions. </a:t>
          </a:r>
        </a:p>
      </dgm:t>
    </dgm:pt>
    <dgm:pt modelId="{F381F786-D5D5-4877-8BF1-C37B1A805EB1}" type="parTrans" cxnId="{D4829ACF-569D-4B25-A68D-0E575F83EB2B}">
      <dgm:prSet/>
      <dgm:spPr/>
      <dgm:t>
        <a:bodyPr/>
        <a:lstStyle/>
        <a:p>
          <a:endParaRPr lang="en-US"/>
        </a:p>
      </dgm:t>
    </dgm:pt>
    <dgm:pt modelId="{99CE56CF-B992-4F9F-AB5C-2DDC46A0C52D}" type="sibTrans" cxnId="{D4829ACF-569D-4B25-A68D-0E575F83EB2B}">
      <dgm:prSet/>
      <dgm:spPr/>
      <dgm:t>
        <a:bodyPr/>
        <a:lstStyle/>
        <a:p>
          <a:endParaRPr lang="en-US"/>
        </a:p>
      </dgm:t>
    </dgm:pt>
    <dgm:pt modelId="{B303C62C-109B-43D6-844B-C4F43028E44C}">
      <dgm:prSet phldrT="[Text]"/>
      <dgm:spPr>
        <a:solidFill>
          <a:schemeClr val="tx2">
            <a:lumMod val="75000"/>
          </a:schemeClr>
        </a:solidFill>
      </dgm:spPr>
      <dgm:t>
        <a:bodyPr/>
        <a:lstStyle/>
        <a:p>
          <a:pPr marL="627063" lvl="1" indent="-171450" algn="l">
            <a:buFont typeface="Arial" panose="020B0604020202020204" pitchFamily="34" charset="0"/>
            <a:buNone/>
          </a:pPr>
          <a:r>
            <a:rPr lang="en-US" dirty="0"/>
            <a:t>If you get caught in a current: </a:t>
          </a:r>
        </a:p>
        <a:p>
          <a:pPr marL="627063" lvl="1" indent="-171450" algn="l">
            <a:buFont typeface="Arial" panose="020B0604020202020204" pitchFamily="34" charset="0"/>
            <a:buNone/>
          </a:pPr>
          <a:r>
            <a:rPr lang="en-US" dirty="0"/>
            <a:t>Don’t try to fight it. </a:t>
          </a:r>
        </a:p>
        <a:p>
          <a:pPr marL="627063" lvl="1" indent="-171450" algn="l">
            <a:buFont typeface="Arial" panose="020B0604020202020204" pitchFamily="34" charset="0"/>
            <a:buChar char="•"/>
          </a:pPr>
          <a:r>
            <a:rPr lang="en-US" dirty="0"/>
            <a:t>Stay calm and float with it. </a:t>
          </a:r>
        </a:p>
        <a:p>
          <a:pPr marL="627063" lvl="1" indent="-171450" algn="l">
            <a:buFont typeface="Arial" panose="020B0604020202020204" pitchFamily="34" charset="0"/>
            <a:buChar char="•"/>
          </a:pPr>
          <a:r>
            <a:rPr lang="en-US" dirty="0"/>
            <a:t>Swim parallel to the shore until you can swim free. </a:t>
          </a:r>
        </a:p>
      </dgm:t>
    </dgm:pt>
    <dgm:pt modelId="{94D27C40-F1E9-4F8A-A2E6-8617FC4EECCB}" type="parTrans" cxnId="{23EB1CBE-84A0-4BEC-8E9F-77681A8E11B2}">
      <dgm:prSet/>
      <dgm:spPr/>
      <dgm:t>
        <a:bodyPr/>
        <a:lstStyle/>
        <a:p>
          <a:endParaRPr lang="en-US"/>
        </a:p>
      </dgm:t>
    </dgm:pt>
    <dgm:pt modelId="{65583A14-CF04-4D4A-812D-9A327BEB590A}" type="sibTrans" cxnId="{23EB1CBE-84A0-4BEC-8E9F-77681A8E11B2}">
      <dgm:prSet/>
      <dgm:spPr/>
      <dgm:t>
        <a:bodyPr/>
        <a:lstStyle/>
        <a:p>
          <a:endParaRPr lang="en-US"/>
        </a:p>
      </dgm:t>
    </dgm:pt>
    <dgm:pt modelId="{32BCF46C-4475-469E-8F99-0E20F9E42C4B}" type="pres">
      <dgm:prSet presAssocID="{7153B528-B81B-4E77-A5A4-B8C7D8EF45B5}" presName="linear" presStyleCnt="0">
        <dgm:presLayoutVars>
          <dgm:dir/>
          <dgm:resizeHandles val="exact"/>
        </dgm:presLayoutVars>
      </dgm:prSet>
      <dgm:spPr/>
    </dgm:pt>
    <dgm:pt modelId="{C0D8F21E-C505-44B3-BD38-63D7D2F8ADD5}" type="pres">
      <dgm:prSet presAssocID="{613F2910-0705-434E-9385-CAE8E6F3C725}" presName="comp" presStyleCnt="0"/>
      <dgm:spPr/>
    </dgm:pt>
    <dgm:pt modelId="{BE02A278-C15C-4C3B-AC98-82C80EDA7CA3}" type="pres">
      <dgm:prSet presAssocID="{613F2910-0705-434E-9385-CAE8E6F3C725}" presName="box" presStyleLbl="node1" presStyleIdx="0" presStyleCnt="3"/>
      <dgm:spPr/>
    </dgm:pt>
    <dgm:pt modelId="{4B62E404-3E2D-41B4-82F9-475A557C32F2}" type="pres">
      <dgm:prSet presAssocID="{613F2910-0705-434E-9385-CAE8E6F3C725}"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74E6D3C-3177-46E0-BE18-0E3EDF5F1697}" type="pres">
      <dgm:prSet presAssocID="{613F2910-0705-434E-9385-CAE8E6F3C725}" presName="text" presStyleLbl="node1" presStyleIdx="0" presStyleCnt="3">
        <dgm:presLayoutVars>
          <dgm:bulletEnabled val="1"/>
        </dgm:presLayoutVars>
      </dgm:prSet>
      <dgm:spPr/>
    </dgm:pt>
    <dgm:pt modelId="{709DB5C8-C63C-41FE-8688-3B9467930EFA}" type="pres">
      <dgm:prSet presAssocID="{CBD3DD0F-3D7E-443D-8EF8-2EFB56DA2DDF}" presName="spacer" presStyleCnt="0"/>
      <dgm:spPr/>
    </dgm:pt>
    <dgm:pt modelId="{E2714C01-CF93-4056-B3B0-1A6472A58498}" type="pres">
      <dgm:prSet presAssocID="{E0CED900-B674-453A-88F8-2E2AF6D1D1B8}" presName="comp" presStyleCnt="0"/>
      <dgm:spPr/>
    </dgm:pt>
    <dgm:pt modelId="{40941301-CAB2-48F4-8528-5F4DE1BB3031}" type="pres">
      <dgm:prSet presAssocID="{E0CED900-B674-453A-88F8-2E2AF6D1D1B8}" presName="box" presStyleLbl="node1" presStyleIdx="1" presStyleCnt="3"/>
      <dgm:spPr/>
    </dgm:pt>
    <dgm:pt modelId="{EFEAA3A6-372E-492B-BBFC-AF8CF0197331}" type="pres">
      <dgm:prSet presAssocID="{E0CED900-B674-453A-88F8-2E2AF6D1D1B8}"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pt>
    <dgm:pt modelId="{35B80DBB-1BCC-4876-A4CB-91F23331E469}" type="pres">
      <dgm:prSet presAssocID="{E0CED900-B674-453A-88F8-2E2AF6D1D1B8}" presName="text" presStyleLbl="node1" presStyleIdx="1" presStyleCnt="3">
        <dgm:presLayoutVars>
          <dgm:bulletEnabled val="1"/>
        </dgm:presLayoutVars>
      </dgm:prSet>
      <dgm:spPr/>
    </dgm:pt>
    <dgm:pt modelId="{F74A7F1E-CC9E-48F3-A459-D8E83AD4AA7E}" type="pres">
      <dgm:prSet presAssocID="{99CE56CF-B992-4F9F-AB5C-2DDC46A0C52D}" presName="spacer" presStyleCnt="0"/>
      <dgm:spPr/>
    </dgm:pt>
    <dgm:pt modelId="{7F92EC02-6E75-476B-9EFA-E61A04113FD8}" type="pres">
      <dgm:prSet presAssocID="{B303C62C-109B-43D6-844B-C4F43028E44C}" presName="comp" presStyleCnt="0"/>
      <dgm:spPr/>
    </dgm:pt>
    <dgm:pt modelId="{2528D044-C7B3-43A5-9793-31234E094BFC}" type="pres">
      <dgm:prSet presAssocID="{B303C62C-109B-43D6-844B-C4F43028E44C}" presName="box" presStyleLbl="node1" presStyleIdx="2" presStyleCnt="3"/>
      <dgm:spPr/>
    </dgm:pt>
    <dgm:pt modelId="{258E7261-3C9B-4E03-9387-83A4177E9F30}" type="pres">
      <dgm:prSet presAssocID="{B303C62C-109B-43D6-844B-C4F43028E44C}"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dgm:spPr>
    </dgm:pt>
    <dgm:pt modelId="{A8512176-3847-4DDE-82C0-8771E0DBAFA5}" type="pres">
      <dgm:prSet presAssocID="{B303C62C-109B-43D6-844B-C4F43028E44C}" presName="text" presStyleLbl="node1" presStyleIdx="2" presStyleCnt="3">
        <dgm:presLayoutVars>
          <dgm:bulletEnabled val="1"/>
        </dgm:presLayoutVars>
      </dgm:prSet>
      <dgm:spPr/>
    </dgm:pt>
  </dgm:ptLst>
  <dgm:cxnLst>
    <dgm:cxn modelId="{4D425BBE-35B7-436D-A271-811656225F2F}" type="presOf" srcId="{7153B528-B81B-4E77-A5A4-B8C7D8EF45B5}" destId="{32BCF46C-4475-469E-8F99-0E20F9E42C4B}" srcOrd="0" destOrd="0" presId="urn:microsoft.com/office/officeart/2005/8/layout/vList4"/>
    <dgm:cxn modelId="{A8D82E96-CD12-4D30-A6CD-A03187986029}" srcId="{7153B528-B81B-4E77-A5A4-B8C7D8EF45B5}" destId="{613F2910-0705-434E-9385-CAE8E6F3C725}" srcOrd="0" destOrd="0" parTransId="{6253781F-C415-431E-A425-6414D05E2C5A}" sibTransId="{CBD3DD0F-3D7E-443D-8EF8-2EFB56DA2DDF}"/>
    <dgm:cxn modelId="{D4829ACF-569D-4B25-A68D-0E575F83EB2B}" srcId="{7153B528-B81B-4E77-A5A4-B8C7D8EF45B5}" destId="{E0CED900-B674-453A-88F8-2E2AF6D1D1B8}" srcOrd="1" destOrd="0" parTransId="{F381F786-D5D5-4877-8BF1-C37B1A805EB1}" sibTransId="{99CE56CF-B992-4F9F-AB5C-2DDC46A0C52D}"/>
    <dgm:cxn modelId="{23EB1CBE-84A0-4BEC-8E9F-77681A8E11B2}" srcId="{7153B528-B81B-4E77-A5A4-B8C7D8EF45B5}" destId="{B303C62C-109B-43D6-844B-C4F43028E44C}" srcOrd="2" destOrd="0" parTransId="{94D27C40-F1E9-4F8A-A2E6-8617FC4EECCB}" sibTransId="{65583A14-CF04-4D4A-812D-9A327BEB590A}"/>
    <dgm:cxn modelId="{F9CF4DB7-E2DB-4C7A-AD7F-9563258218A4}" type="presOf" srcId="{B303C62C-109B-43D6-844B-C4F43028E44C}" destId="{A8512176-3847-4DDE-82C0-8771E0DBAFA5}" srcOrd="1" destOrd="0" presId="urn:microsoft.com/office/officeart/2005/8/layout/vList4"/>
    <dgm:cxn modelId="{D5A7B8B7-ABEA-4296-92BC-B3C81772B4A1}" type="presOf" srcId="{E0CED900-B674-453A-88F8-2E2AF6D1D1B8}" destId="{40941301-CAB2-48F4-8528-5F4DE1BB3031}" srcOrd="0" destOrd="0" presId="urn:microsoft.com/office/officeart/2005/8/layout/vList4"/>
    <dgm:cxn modelId="{E7EC9A83-07A1-42D5-9296-0B1D25988483}" type="presOf" srcId="{613F2910-0705-434E-9385-CAE8E6F3C725}" destId="{BE02A278-C15C-4C3B-AC98-82C80EDA7CA3}" srcOrd="0" destOrd="0" presId="urn:microsoft.com/office/officeart/2005/8/layout/vList4"/>
    <dgm:cxn modelId="{7218FD48-5DEF-4DE4-BCAD-0530542A2210}" type="presOf" srcId="{E0CED900-B674-453A-88F8-2E2AF6D1D1B8}" destId="{35B80DBB-1BCC-4876-A4CB-91F23331E469}" srcOrd="1" destOrd="0" presId="urn:microsoft.com/office/officeart/2005/8/layout/vList4"/>
    <dgm:cxn modelId="{4CDCA0AE-308F-4441-A95B-740B86261686}" type="presOf" srcId="{613F2910-0705-434E-9385-CAE8E6F3C725}" destId="{274E6D3C-3177-46E0-BE18-0E3EDF5F1697}" srcOrd="1" destOrd="0" presId="urn:microsoft.com/office/officeart/2005/8/layout/vList4"/>
    <dgm:cxn modelId="{DBBB5A41-9791-4413-863A-8DD43D92EB6F}" type="presOf" srcId="{B303C62C-109B-43D6-844B-C4F43028E44C}" destId="{2528D044-C7B3-43A5-9793-31234E094BFC}" srcOrd="0" destOrd="0" presId="urn:microsoft.com/office/officeart/2005/8/layout/vList4"/>
    <dgm:cxn modelId="{DA3220D9-6125-4777-9355-A184D2B91EF2}" type="presParOf" srcId="{32BCF46C-4475-469E-8F99-0E20F9E42C4B}" destId="{C0D8F21E-C505-44B3-BD38-63D7D2F8ADD5}" srcOrd="0" destOrd="0" presId="urn:microsoft.com/office/officeart/2005/8/layout/vList4"/>
    <dgm:cxn modelId="{0FEE5324-0D3C-4B73-9038-DB1918C89FE6}" type="presParOf" srcId="{C0D8F21E-C505-44B3-BD38-63D7D2F8ADD5}" destId="{BE02A278-C15C-4C3B-AC98-82C80EDA7CA3}" srcOrd="0" destOrd="0" presId="urn:microsoft.com/office/officeart/2005/8/layout/vList4"/>
    <dgm:cxn modelId="{28C6DE69-5DE2-4194-BBF8-31C807315473}" type="presParOf" srcId="{C0D8F21E-C505-44B3-BD38-63D7D2F8ADD5}" destId="{4B62E404-3E2D-41B4-82F9-475A557C32F2}" srcOrd="1" destOrd="0" presId="urn:microsoft.com/office/officeart/2005/8/layout/vList4"/>
    <dgm:cxn modelId="{23876256-4646-43D0-9EA7-96951374AEAD}" type="presParOf" srcId="{C0D8F21E-C505-44B3-BD38-63D7D2F8ADD5}" destId="{274E6D3C-3177-46E0-BE18-0E3EDF5F1697}" srcOrd="2" destOrd="0" presId="urn:microsoft.com/office/officeart/2005/8/layout/vList4"/>
    <dgm:cxn modelId="{0DBDDFF9-838F-4121-8F6F-D3A687BC3913}" type="presParOf" srcId="{32BCF46C-4475-469E-8F99-0E20F9E42C4B}" destId="{709DB5C8-C63C-41FE-8688-3B9467930EFA}" srcOrd="1" destOrd="0" presId="urn:microsoft.com/office/officeart/2005/8/layout/vList4"/>
    <dgm:cxn modelId="{98F497EE-237A-46A9-BB81-93B5FAEB4976}" type="presParOf" srcId="{32BCF46C-4475-469E-8F99-0E20F9E42C4B}" destId="{E2714C01-CF93-4056-B3B0-1A6472A58498}" srcOrd="2" destOrd="0" presId="urn:microsoft.com/office/officeart/2005/8/layout/vList4"/>
    <dgm:cxn modelId="{3693A295-1838-4CC2-A56E-7377826826D0}" type="presParOf" srcId="{E2714C01-CF93-4056-B3B0-1A6472A58498}" destId="{40941301-CAB2-48F4-8528-5F4DE1BB3031}" srcOrd="0" destOrd="0" presId="urn:microsoft.com/office/officeart/2005/8/layout/vList4"/>
    <dgm:cxn modelId="{F277652A-64A4-4D3F-A44D-FD28A01309DE}" type="presParOf" srcId="{E2714C01-CF93-4056-B3B0-1A6472A58498}" destId="{EFEAA3A6-372E-492B-BBFC-AF8CF0197331}" srcOrd="1" destOrd="0" presId="urn:microsoft.com/office/officeart/2005/8/layout/vList4"/>
    <dgm:cxn modelId="{026D1561-4557-468E-9D36-0479FDA3F936}" type="presParOf" srcId="{E2714C01-CF93-4056-B3B0-1A6472A58498}" destId="{35B80DBB-1BCC-4876-A4CB-91F23331E469}" srcOrd="2" destOrd="0" presId="urn:microsoft.com/office/officeart/2005/8/layout/vList4"/>
    <dgm:cxn modelId="{89099C6A-01B0-4C94-8274-8FBFDE0016DB}" type="presParOf" srcId="{32BCF46C-4475-469E-8F99-0E20F9E42C4B}" destId="{F74A7F1E-CC9E-48F3-A459-D8E83AD4AA7E}" srcOrd="3" destOrd="0" presId="urn:microsoft.com/office/officeart/2005/8/layout/vList4"/>
    <dgm:cxn modelId="{7816CB6B-5B7F-468D-9D26-0243909AB086}" type="presParOf" srcId="{32BCF46C-4475-469E-8F99-0E20F9E42C4B}" destId="{7F92EC02-6E75-476B-9EFA-E61A04113FD8}" srcOrd="4" destOrd="0" presId="urn:microsoft.com/office/officeart/2005/8/layout/vList4"/>
    <dgm:cxn modelId="{FD8AB31D-5725-429D-B58A-5437D742282F}" type="presParOf" srcId="{7F92EC02-6E75-476B-9EFA-E61A04113FD8}" destId="{2528D044-C7B3-43A5-9793-31234E094BFC}" srcOrd="0" destOrd="0" presId="urn:microsoft.com/office/officeart/2005/8/layout/vList4"/>
    <dgm:cxn modelId="{8C603618-DB90-4C5D-9025-B292D9FE3E76}" type="presParOf" srcId="{7F92EC02-6E75-476B-9EFA-E61A04113FD8}" destId="{258E7261-3C9B-4E03-9387-83A4177E9F30}" srcOrd="1" destOrd="0" presId="urn:microsoft.com/office/officeart/2005/8/layout/vList4"/>
    <dgm:cxn modelId="{AA1D178D-A99A-4533-AFF7-D906E92AA957}" type="presParOf" srcId="{7F92EC02-6E75-476B-9EFA-E61A04113FD8}" destId="{A8512176-3847-4DDE-82C0-8771E0DBAFA5}"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2A278-C15C-4C3B-AC98-82C80EDA7CA3}">
      <dsp:nvSpPr>
        <dsp:cNvPr id="0" name=""/>
        <dsp:cNvSpPr/>
      </dsp:nvSpPr>
      <dsp:spPr>
        <a:xfrm>
          <a:off x="0" y="0"/>
          <a:ext cx="11953031" cy="2375521"/>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algn="l" defTabSz="1289050">
            <a:lnSpc>
              <a:spcPct val="90000"/>
            </a:lnSpc>
            <a:spcBef>
              <a:spcPct val="0"/>
            </a:spcBef>
            <a:spcAft>
              <a:spcPct val="35000"/>
            </a:spcAft>
            <a:buNone/>
          </a:pPr>
          <a:r>
            <a:rPr lang="en-US" sz="2900" kern="1200" dirty="0"/>
            <a:t>Swimming Safety Tips</a:t>
          </a:r>
        </a:p>
        <a:p>
          <a:pPr algn="l" defTabSz="1289050">
            <a:lnSpc>
              <a:spcPct val="90000"/>
            </a:lnSpc>
            <a:spcBef>
              <a:spcPct val="0"/>
            </a:spcBef>
            <a:spcAft>
              <a:spcPct val="35000"/>
            </a:spcAft>
            <a:buNone/>
          </a:pPr>
          <a:r>
            <a:rPr lang="en-US" sz="2900" kern="1200" dirty="0"/>
            <a:t>If you don’t know how to swim, take swimming lessons. </a:t>
          </a:r>
        </a:p>
        <a:p>
          <a:pPr marL="171450" lvl="0" indent="-171450" algn="l" defTabSz="1289050">
            <a:lnSpc>
              <a:spcPct val="90000"/>
            </a:lnSpc>
            <a:spcBef>
              <a:spcPct val="0"/>
            </a:spcBef>
            <a:spcAft>
              <a:spcPct val="35000"/>
            </a:spcAft>
            <a:buFont typeface="Arial" panose="020B0604020202020204" pitchFamily="34" charset="0"/>
            <a:buNone/>
          </a:pPr>
          <a:r>
            <a:rPr lang="en-US" sz="2900" kern="1200" dirty="0"/>
            <a:t>Always swim with a buddy. </a:t>
          </a:r>
        </a:p>
      </dsp:txBody>
      <dsp:txXfrm>
        <a:off x="2628158" y="0"/>
        <a:ext cx="9324872" cy="2375521"/>
      </dsp:txXfrm>
    </dsp:sp>
    <dsp:sp modelId="{4B62E404-3E2D-41B4-82F9-475A557C32F2}">
      <dsp:nvSpPr>
        <dsp:cNvPr id="0" name=""/>
        <dsp:cNvSpPr/>
      </dsp:nvSpPr>
      <dsp:spPr>
        <a:xfrm>
          <a:off x="237552" y="237552"/>
          <a:ext cx="2390606" cy="190041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41301-CAB2-48F4-8528-5F4DE1BB3031}">
      <dsp:nvSpPr>
        <dsp:cNvPr id="0" name=""/>
        <dsp:cNvSpPr/>
      </dsp:nvSpPr>
      <dsp:spPr>
        <a:xfrm>
          <a:off x="0" y="2613073"/>
          <a:ext cx="11953031" cy="2375521"/>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Only swim in designated areas and obey all warning flags, signs and lifeguard instructions. </a:t>
          </a:r>
        </a:p>
      </dsp:txBody>
      <dsp:txXfrm>
        <a:off x="2628158" y="2613073"/>
        <a:ext cx="9324872" cy="2375521"/>
      </dsp:txXfrm>
    </dsp:sp>
    <dsp:sp modelId="{EFEAA3A6-372E-492B-BBFC-AF8CF0197331}">
      <dsp:nvSpPr>
        <dsp:cNvPr id="0" name=""/>
        <dsp:cNvSpPr/>
      </dsp:nvSpPr>
      <dsp:spPr>
        <a:xfrm>
          <a:off x="237552" y="2850625"/>
          <a:ext cx="2390606" cy="19004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28D044-C7B3-43A5-9793-31234E094BFC}">
      <dsp:nvSpPr>
        <dsp:cNvPr id="0" name=""/>
        <dsp:cNvSpPr/>
      </dsp:nvSpPr>
      <dsp:spPr>
        <a:xfrm>
          <a:off x="0" y="5226146"/>
          <a:ext cx="11953031" cy="2375521"/>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627063" lvl="1" indent="-171450" algn="l" defTabSz="1289050">
            <a:lnSpc>
              <a:spcPct val="90000"/>
            </a:lnSpc>
            <a:spcBef>
              <a:spcPct val="0"/>
            </a:spcBef>
            <a:spcAft>
              <a:spcPct val="35000"/>
            </a:spcAft>
            <a:buFont typeface="Arial" panose="020B0604020202020204" pitchFamily="34" charset="0"/>
            <a:buNone/>
          </a:pPr>
          <a:r>
            <a:rPr lang="en-US" sz="2900" kern="1200" dirty="0"/>
            <a:t>If you get caught in a current: </a:t>
          </a:r>
        </a:p>
        <a:p>
          <a:pPr marL="627063" lvl="1" indent="-171450" algn="l" defTabSz="1289050">
            <a:lnSpc>
              <a:spcPct val="90000"/>
            </a:lnSpc>
            <a:spcBef>
              <a:spcPct val="0"/>
            </a:spcBef>
            <a:spcAft>
              <a:spcPct val="35000"/>
            </a:spcAft>
            <a:buFont typeface="Arial" panose="020B0604020202020204" pitchFamily="34" charset="0"/>
            <a:buNone/>
          </a:pPr>
          <a:r>
            <a:rPr lang="en-US" sz="2900" kern="1200" dirty="0"/>
            <a:t>Don’t try to fight it. </a:t>
          </a:r>
        </a:p>
        <a:p>
          <a:pPr marL="627063" lvl="1" indent="-171450" algn="l" defTabSz="1289050">
            <a:lnSpc>
              <a:spcPct val="90000"/>
            </a:lnSpc>
            <a:spcBef>
              <a:spcPct val="0"/>
            </a:spcBef>
            <a:spcAft>
              <a:spcPct val="35000"/>
            </a:spcAft>
            <a:buFont typeface="Arial" panose="020B0604020202020204" pitchFamily="34" charset="0"/>
            <a:buNone/>
          </a:pPr>
          <a:r>
            <a:rPr lang="en-US" sz="2900" kern="1200" dirty="0"/>
            <a:t>Stay calm and float with it. </a:t>
          </a:r>
        </a:p>
        <a:p>
          <a:pPr marL="627063" lvl="1" indent="-171450" algn="l" defTabSz="1289050">
            <a:lnSpc>
              <a:spcPct val="90000"/>
            </a:lnSpc>
            <a:spcBef>
              <a:spcPct val="0"/>
            </a:spcBef>
            <a:spcAft>
              <a:spcPct val="35000"/>
            </a:spcAft>
            <a:buFont typeface="Arial" panose="020B0604020202020204" pitchFamily="34" charset="0"/>
            <a:buNone/>
          </a:pPr>
          <a:r>
            <a:rPr lang="en-US" sz="2900" kern="1200" dirty="0"/>
            <a:t>Swim parallel to the shore until you can swim free. </a:t>
          </a:r>
        </a:p>
      </dsp:txBody>
      <dsp:txXfrm>
        <a:off x="2628158" y="5226146"/>
        <a:ext cx="9324872" cy="2375521"/>
      </dsp:txXfrm>
    </dsp:sp>
    <dsp:sp modelId="{258E7261-3C9B-4E03-9387-83A4177E9F30}">
      <dsp:nvSpPr>
        <dsp:cNvPr id="0" name=""/>
        <dsp:cNvSpPr/>
      </dsp:nvSpPr>
      <dsp:spPr>
        <a:xfrm>
          <a:off x="237552" y="5463698"/>
          <a:ext cx="2390606" cy="19004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6/20/2016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sc.org/learn/safety-knowledge/Pages/news-and-resources-water-safety.aspx"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lifesavingsociety.com/media/226591/2015drowningreport_web.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b="1" kern="1200" dirty="0">
                <a:solidFill>
                  <a:schemeClr val="tx1"/>
                </a:solidFill>
                <a:effectLst/>
                <a:latin typeface="Arial" charset="0"/>
                <a:ea typeface="ＭＳ Ｐゴシック" charset="-128"/>
                <a:cs typeface="ＭＳ Ｐゴシック" charset="-128"/>
              </a:rPr>
              <a:t>Water Safety Tips – Don’t Throw Safety Overboard </a:t>
            </a:r>
            <a:endParaRPr lang="en-US" sz="1100" kern="1200" dirty="0">
              <a:solidFill>
                <a:schemeClr val="tx1"/>
              </a:solidFill>
              <a:effectLst/>
              <a:latin typeface="Arial" charset="0"/>
              <a:ea typeface="ＭＳ Ｐゴシック" charset="-128"/>
              <a:cs typeface="ＭＳ Ｐゴシック" charset="-128"/>
            </a:endParaRPr>
          </a:p>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395696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100" kern="1200" dirty="0">
                <a:solidFill>
                  <a:schemeClr val="tx1"/>
                </a:solidFill>
                <a:effectLst/>
                <a:latin typeface="Arial" charset="0"/>
                <a:ea typeface="ＭＳ Ｐゴシック" charset="-128"/>
                <a:cs typeface="ＭＳ Ｐゴシック" charset="-128"/>
              </a:rPr>
              <a:t>Swimming Safety Tips </a:t>
            </a:r>
          </a:p>
          <a:p>
            <a:endParaRPr lang="en-US" sz="1100" kern="1200" dirty="0">
              <a:solidFill>
                <a:schemeClr val="tx1"/>
              </a:solidFill>
              <a:effectLst/>
              <a:latin typeface="Arial" charset="0"/>
              <a:ea typeface="ＭＳ Ｐゴシック" charset="-128"/>
              <a:cs typeface="ＭＳ Ｐゴシック" charset="-128"/>
            </a:endParaRP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If you don’t know how to swim, take swimming lessons.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Always swim with a buddy.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Only swim in designated areas and obey all warning flags, signs and lifeguard instructions.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Make sure your skill level matches the water you’re swimming in. Swimming in a river, lake or ocean requires more strength to handle strong currents and waves.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If you get caught in a current: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Don’t try to fight it.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Stay calm and float with it.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Swim parallel to the shore until you can swim free.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10</a:t>
            </a:fld>
            <a:endParaRPr lang="en-US" dirty="0"/>
          </a:p>
        </p:txBody>
      </p:sp>
    </p:spTree>
    <p:extLst>
      <p:ext uri="{BB962C8B-B14F-4D97-AF65-F5344CB8AC3E}">
        <p14:creationId xmlns:p14="http://schemas.microsoft.com/office/powerpoint/2010/main" val="80721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Swimming Safety Tips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Never dive in shallow water or unfamiliar areas.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Never drink alcohol when swimming. Just as when boating, alcohol affects your judgment, vision, balance, and coordination.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Get out of and away from the water immediately if you see lightning or hear thunder. </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11</a:t>
            </a:fld>
            <a:endParaRPr lang="en-US" dirty="0"/>
          </a:p>
        </p:txBody>
      </p:sp>
    </p:spTree>
    <p:extLst>
      <p:ext uri="{BB962C8B-B14F-4D97-AF65-F5344CB8AC3E}">
        <p14:creationId xmlns:p14="http://schemas.microsoft.com/office/powerpoint/2010/main" val="90400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Swimming Safety Tips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Teach children to swim at an early age.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Actively supervise children near any water. NEVER leave them alone, even for a minute. A child can drown in the time it takes to run inside and grab a drink or answer a phone call.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Put up proper gates and fencing around backyard pools.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Empty kiddie pools after each use. A child can drown in just a few inches or </a:t>
            </a:r>
            <a:r>
              <a:rPr lang="en-US" sz="1100" kern="1200" dirty="0" err="1">
                <a:solidFill>
                  <a:schemeClr val="tx1"/>
                </a:solidFill>
                <a:effectLst/>
                <a:latin typeface="Arial" charset="0"/>
                <a:ea typeface="ＭＳ Ｐゴシック" charset="-128"/>
                <a:cs typeface="ＭＳ Ｐゴシック" charset="-128"/>
              </a:rPr>
              <a:t>centimetres</a:t>
            </a:r>
            <a:r>
              <a:rPr lang="en-US" sz="1100" kern="1200" dirty="0">
                <a:solidFill>
                  <a:schemeClr val="tx1"/>
                </a:solidFill>
                <a:effectLst/>
                <a:latin typeface="Arial" charset="0"/>
                <a:ea typeface="ＭＳ Ｐゴシック" charset="-128"/>
                <a:cs typeface="ＭＳ Ｐゴシック" charset="-128"/>
              </a:rPr>
              <a:t> of water.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Learn cardiopulmonary resuscitation (CPR) and rescue techniques</a:t>
            </a:r>
            <a:r>
              <a:rPr lang="en-US" sz="1100" b="1" kern="1200" dirty="0">
                <a:solidFill>
                  <a:schemeClr val="tx1"/>
                </a:solidFill>
                <a:effectLst/>
                <a:latin typeface="Arial" charset="0"/>
                <a:ea typeface="ＭＳ Ｐゴシック" charset="-128"/>
                <a:cs typeface="ＭＳ Ｐゴシック" charset="-128"/>
              </a:rPr>
              <a:t>. </a:t>
            </a:r>
            <a:endParaRPr lang="en-US" sz="1100" kern="1200" dirty="0">
              <a:solidFill>
                <a:schemeClr val="tx1"/>
              </a:solidFill>
              <a:effectLst/>
              <a:latin typeface="Arial" charset="0"/>
              <a:ea typeface="ＭＳ Ｐゴシック" charset="-128"/>
              <a:cs typeface="ＭＳ Ｐゴシック" charset="-128"/>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12</a:t>
            </a:fld>
            <a:endParaRPr lang="en-US" dirty="0"/>
          </a:p>
        </p:txBody>
      </p:sp>
    </p:spTree>
    <p:extLst>
      <p:ext uri="{BB962C8B-B14F-4D97-AF65-F5344CB8AC3E}">
        <p14:creationId xmlns:p14="http://schemas.microsoft.com/office/powerpoint/2010/main" val="31738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WORD</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Swimming and boating are two of the most popular summer activities. Don’t drown in a sea of regret because you forgot to practice safe boating and swimming. </a:t>
            </a:r>
          </a:p>
          <a:p>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b="1"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13</a:t>
            </a:fld>
            <a:endParaRPr lang="en-US" dirty="0"/>
          </a:p>
        </p:txBody>
      </p:sp>
    </p:spTree>
    <p:extLst>
      <p:ext uri="{BB962C8B-B14F-4D97-AF65-F5344CB8AC3E}">
        <p14:creationId xmlns:p14="http://schemas.microsoft.com/office/powerpoint/2010/main" val="84007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14</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33266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ea typeface="ＭＳ Ｐゴシック" pitchFamily="34" charset="-128"/>
              </a:rPr>
              <a:t>Water Safety Tips – Don’t Throw</a:t>
            </a:r>
            <a:r>
              <a:rPr lang="en-US" b="1" baseline="0" dirty="0">
                <a:ea typeface="ＭＳ Ｐゴシック" pitchFamily="34" charset="-128"/>
              </a:rPr>
              <a:t> Safety Overboard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2</a:t>
            </a:fld>
            <a:endParaRPr lang="en-US" dirty="0"/>
          </a:p>
        </p:txBody>
      </p:sp>
    </p:spTree>
    <p:extLst>
      <p:ext uri="{BB962C8B-B14F-4D97-AF65-F5344CB8AC3E}">
        <p14:creationId xmlns:p14="http://schemas.microsoft.com/office/powerpoint/2010/main" val="13066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latin typeface="Arial" charset="0"/>
                <a:ea typeface="ＭＳ Ｐゴシック" charset="-128"/>
                <a:cs typeface="ＭＳ Ｐゴシック" charset="-128"/>
              </a:rPr>
              <a:t>WHAT'S AT STAKE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Swimming and boating are staples of summer fun. The fun can quickly turn to tragedy though, when water and boating safety are thrown overboard. On average, 1,000 people die in boating-related accidents every year in North America and thousands more are injured. Additionally, more than 3,500 unintentional drownings, not related to boating, happen each year. The majority of these deaths are preventable. </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3</a:t>
            </a:fld>
            <a:endParaRPr lang="en-US" dirty="0"/>
          </a:p>
        </p:txBody>
      </p:sp>
    </p:spTree>
    <p:extLst>
      <p:ext uri="{BB962C8B-B14F-4D97-AF65-F5344CB8AC3E}">
        <p14:creationId xmlns:p14="http://schemas.microsoft.com/office/powerpoint/2010/main" val="78826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latin typeface="Arial" charset="0"/>
                <a:ea typeface="ＭＳ Ｐゴシック" charset="-128"/>
                <a:cs typeface="ＭＳ Ｐゴシック" charset="-128"/>
              </a:rPr>
              <a:t>WHAT’S THE DANGER </a:t>
            </a:r>
          </a:p>
          <a:p>
            <a:pPr lvl="0"/>
            <a:r>
              <a:rPr lang="en-US" sz="1100" kern="1200" dirty="0">
                <a:solidFill>
                  <a:schemeClr val="tx1"/>
                </a:solidFill>
                <a:effectLst/>
                <a:latin typeface="Arial" charset="0"/>
                <a:ea typeface="ＭＳ Ｐゴシック" charset="-128"/>
                <a:cs typeface="ＭＳ Ｐゴシック" charset="-128"/>
              </a:rPr>
              <a:t>Most boating deaths involve recreational activities and the vast majority of victims are males 15 to 74 years of age.</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Almost 90 percent of boaters were not wearing, or not properly wearing, a lifejacket when they drowned.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In more than 21 percent of boating deaths, a lifejacket was present on board but was not worn. </a:t>
            </a: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4</a:t>
            </a:fld>
            <a:endParaRPr lang="en-US" dirty="0"/>
          </a:p>
        </p:txBody>
      </p:sp>
    </p:spTree>
    <p:extLst>
      <p:ext uri="{BB962C8B-B14F-4D97-AF65-F5344CB8AC3E}">
        <p14:creationId xmlns:p14="http://schemas.microsoft.com/office/powerpoint/2010/main" val="8372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latin typeface="Arial" charset="0"/>
                <a:ea typeface="ＭＳ Ｐゴシック" charset="-128"/>
                <a:cs typeface="ＭＳ Ｐゴシック" charset="-128"/>
              </a:rPr>
              <a:t>WHAT’S THE DANGER </a:t>
            </a:r>
          </a:p>
          <a:p>
            <a:pPr lvl="0"/>
            <a:r>
              <a:rPr lang="en-US" sz="1100" kern="1200" dirty="0">
                <a:solidFill>
                  <a:schemeClr val="tx1"/>
                </a:solidFill>
                <a:effectLst/>
                <a:latin typeface="Arial" charset="0"/>
                <a:ea typeface="ＭＳ Ｐゴシック" charset="-128"/>
                <a:cs typeface="ＭＳ Ｐゴシック" charset="-128"/>
              </a:rPr>
              <a:t>Swimming, unexpected falls at waterfronts and pools, or from a dock, account for thousands of drowning deaths each year.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The </a:t>
            </a:r>
            <a:r>
              <a:rPr lang="en-US" sz="1100" u="sng" kern="1200" dirty="0">
                <a:solidFill>
                  <a:schemeClr val="tx1"/>
                </a:solidFill>
                <a:effectLst/>
                <a:latin typeface="Arial" charset="0"/>
                <a:ea typeface="ＭＳ Ｐゴシック" charset="-128"/>
                <a:cs typeface="+mn-cs"/>
                <a:hlinkClick r:id="rId3"/>
              </a:rPr>
              <a:t>National Safety Council</a:t>
            </a:r>
            <a:r>
              <a:rPr lang="en-US" sz="1100" kern="1200" dirty="0">
                <a:solidFill>
                  <a:schemeClr val="tx1"/>
                </a:solidFill>
                <a:effectLst/>
                <a:latin typeface="Arial" charset="0"/>
                <a:ea typeface="ＭＳ Ｐゴシック" charset="-128"/>
                <a:cs typeface="+mn-cs"/>
              </a:rPr>
              <a:t> cites drowning as the second-leading cause of death for people between the ages of 5-24.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In a recent </a:t>
            </a:r>
            <a:r>
              <a:rPr lang="en-US" sz="1100" u="sng" kern="1200" dirty="0">
                <a:solidFill>
                  <a:schemeClr val="tx1"/>
                </a:solidFill>
                <a:effectLst/>
                <a:latin typeface="Arial" charset="0"/>
                <a:ea typeface="ＭＳ Ｐゴシック" charset="-128"/>
                <a:cs typeface="+mn-cs"/>
                <a:hlinkClick r:id="rId4"/>
              </a:rPr>
              <a:t>Canadian study</a:t>
            </a:r>
            <a:r>
              <a:rPr lang="en-US" sz="1100" kern="1200" dirty="0">
                <a:solidFill>
                  <a:schemeClr val="tx1"/>
                </a:solidFill>
                <a:effectLst/>
                <a:latin typeface="Arial" charset="0"/>
                <a:ea typeface="ＭＳ Ｐゴシック" charset="-128"/>
                <a:cs typeface="+mn-cs"/>
              </a:rPr>
              <a:t>, the average age of drowning victims in Canada was 42. The highest death rates were among those 20 to 34 and 65 and older.</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More than 200 children drown in backyard pools every year, and 80 percent of these drownings occur when there is a lack of adult supervision. </a:t>
            </a: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5</a:t>
            </a:fld>
            <a:endParaRPr lang="en-US" dirty="0"/>
          </a:p>
        </p:txBody>
      </p:sp>
    </p:spTree>
    <p:extLst>
      <p:ext uri="{BB962C8B-B14F-4D97-AF65-F5344CB8AC3E}">
        <p14:creationId xmlns:p14="http://schemas.microsoft.com/office/powerpoint/2010/main" val="154956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latin typeface="Arial" charset="0"/>
                <a:ea typeface="ＭＳ Ｐゴシック" charset="-128"/>
                <a:cs typeface="ＭＳ Ｐゴシック" charset="-128"/>
              </a:rPr>
              <a:t>WHAT’S THE DANGER </a:t>
            </a:r>
          </a:p>
          <a:p>
            <a:pPr lvl="0"/>
            <a:r>
              <a:rPr lang="en-US" sz="1100" kern="1200" dirty="0">
                <a:solidFill>
                  <a:schemeClr val="tx1"/>
                </a:solidFill>
                <a:effectLst/>
                <a:latin typeface="Arial" charset="0"/>
                <a:ea typeface="ＭＳ Ｐゴシック" charset="-128"/>
                <a:cs typeface="ＭＳ Ｐゴシック" charset="-128"/>
              </a:rPr>
              <a:t>Alcohol consumption plays a role in many water-related accidents and deaths.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According to the Canadian Red Cross, alcohol is a factor in almost 40 percent of water-related fatalities involving people 15 and older.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The Centers for Disease Control and Prevention (CDC) cites alcohol use as the leading contributing factor in fatal boating incidents in the U.S.</a:t>
            </a:r>
          </a:p>
          <a:p>
            <a:r>
              <a:rPr lang="en-US" sz="1100" kern="1200" dirty="0">
                <a:solidFill>
                  <a:schemeClr val="tx1"/>
                </a:solidFill>
                <a:effectLst/>
                <a:latin typeface="Arial" charset="0"/>
                <a:ea typeface="ＭＳ Ｐゴシック" charset="-128"/>
                <a:cs typeface="ＭＳ Ｐゴシック" charset="-128"/>
              </a:rPr>
              <a:t> </a:t>
            </a: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6</a:t>
            </a:fld>
            <a:endParaRPr lang="en-US" dirty="0"/>
          </a:p>
        </p:txBody>
      </p:sp>
    </p:spTree>
    <p:extLst>
      <p:ext uri="{BB962C8B-B14F-4D97-AF65-F5344CB8AC3E}">
        <p14:creationId xmlns:p14="http://schemas.microsoft.com/office/powerpoint/2010/main" val="214194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100" kern="1200" dirty="0">
                <a:solidFill>
                  <a:schemeClr val="tx1"/>
                </a:solidFill>
                <a:effectLst/>
                <a:latin typeface="Arial" charset="0"/>
                <a:ea typeface="ＭＳ Ｐゴシック" charset="-128"/>
                <a:cs typeface="ＭＳ Ｐゴシック" charset="-128"/>
              </a:rPr>
              <a:t>Boating Safety Tips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Wear a lifejacket:</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Lifejackets are required by law for each person on board a boat.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Properly fitted lifejackets can prevent drownings and should be worn at all times by everyone on the boat.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If you operate a boat, it is your responsibility to make sure everyone has and is wearing a properly fitting lifejacket. </a:t>
            </a:r>
          </a:p>
          <a:p>
            <a:r>
              <a:rPr lang="en-US" sz="1100" kern="1200" dirty="0">
                <a:solidFill>
                  <a:schemeClr val="tx1"/>
                </a:solidFill>
                <a:effectLst/>
                <a:latin typeface="Arial" charset="0"/>
                <a:ea typeface="ＭＳ Ｐゴシック" charset="-128"/>
                <a:cs typeface="ＭＳ Ｐゴシック" charset="-128"/>
              </a:rPr>
              <a:t>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7</a:t>
            </a:fld>
            <a:endParaRPr lang="en-US" dirty="0"/>
          </a:p>
        </p:txBody>
      </p:sp>
    </p:spTree>
    <p:extLst>
      <p:ext uri="{BB962C8B-B14F-4D97-AF65-F5344CB8AC3E}">
        <p14:creationId xmlns:p14="http://schemas.microsoft.com/office/powerpoint/2010/main" val="419675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100" kern="1200" dirty="0">
                <a:solidFill>
                  <a:schemeClr val="tx1"/>
                </a:solidFill>
                <a:effectLst/>
                <a:latin typeface="Arial" charset="0"/>
                <a:ea typeface="ＭＳ Ｐゴシック" charset="-128"/>
                <a:cs typeface="ＭＳ Ｐゴシック" charset="-128"/>
              </a:rPr>
              <a:t>Boating Safety Tips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Don't drink alcohol and operate a boat:</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Alcohol use affects judgment, vision, balance, and coordination.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Boating under the influence of alcohol is just as deadly as drinking and driving.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Drinking and boating is illegal in all U.S. states and all provinces in Canada.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8</a:t>
            </a:fld>
            <a:endParaRPr lang="en-US" dirty="0"/>
          </a:p>
        </p:txBody>
      </p:sp>
    </p:spTree>
    <p:extLst>
      <p:ext uri="{BB962C8B-B14F-4D97-AF65-F5344CB8AC3E}">
        <p14:creationId xmlns:p14="http://schemas.microsoft.com/office/powerpoint/2010/main" val="37549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100" kern="1200" dirty="0">
                <a:solidFill>
                  <a:schemeClr val="tx1"/>
                </a:solidFill>
                <a:effectLst/>
                <a:latin typeface="Arial" charset="0"/>
                <a:ea typeface="ＭＳ Ｐゴシック" charset="-128"/>
                <a:cs typeface="ＭＳ Ｐゴシック" charset="-128"/>
              </a:rPr>
              <a:t>Boating Safety Tips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Be prepared:</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Take a course on boating safety.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Make sure your boat is in good operational order before each outing.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Check gasoline and fluid levels. </a:t>
            </a:r>
          </a:p>
          <a:p>
            <a:pPr marL="627063" lvl="1"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mn-cs"/>
              </a:rPr>
              <a:t>Check the weather forecast. Don’t go out on the water if stormy weather is expected. If you see lightning or hear thunder, get to a safe place off the water immediately. </a:t>
            </a:r>
          </a:p>
          <a:p>
            <a:r>
              <a:rPr lang="en-US" sz="1100" kern="1200" dirty="0">
                <a:solidFill>
                  <a:schemeClr val="tx1"/>
                </a:solidFill>
                <a:effectLst/>
                <a:latin typeface="Arial" charset="0"/>
                <a:ea typeface="ＭＳ Ｐゴシック" charset="-128"/>
                <a:cs typeface="ＭＳ Ｐゴシック" charset="-128"/>
              </a:rPr>
              <a:t>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9</a:t>
            </a:fld>
            <a:endParaRPr lang="en-US" dirty="0"/>
          </a:p>
        </p:txBody>
      </p:sp>
    </p:spTree>
    <p:extLst>
      <p:ext uri="{BB962C8B-B14F-4D97-AF65-F5344CB8AC3E}">
        <p14:creationId xmlns:p14="http://schemas.microsoft.com/office/powerpoint/2010/main" val="5157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blip>
          <a:srcRect t="-1" b="-4531"/>
          <a:stretch/>
        </p:blipFill>
        <p:spPr bwMode="auto">
          <a:xfrm>
            <a:off x="0" y="0"/>
            <a:ext cx="13004800" cy="10195560"/>
          </a:xfrm>
          <a:prstGeom prst="rect">
            <a:avLst/>
          </a:prstGeom>
          <a:noFill/>
          <a:ln>
            <a:noFill/>
          </a:ln>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4" descr="new-talks-background-darker_1.jpg"/>
          <p:cNvPicPr>
            <a:picLocks noChangeAspect="1"/>
          </p:cNvPicPr>
          <p:nvPr userDrawn="1"/>
        </p:nvPicPr>
        <p:blipFill rotWithShape="1">
          <a:blip r:embed="rId2" cstate="print">
            <a:clrChange>
              <a:clrFrom>
                <a:srgbClr val="F5F5F5"/>
              </a:clrFrom>
              <a:clrTo>
                <a:srgbClr val="F5F5F5">
                  <a:alpha val="0"/>
                </a:srgbClr>
              </a:clrTo>
            </a:clrChange>
            <a:duotone>
              <a:schemeClr val="bg2">
                <a:shade val="45000"/>
                <a:satMod val="135000"/>
              </a:schemeClr>
              <a:prstClr val="white"/>
            </a:duotone>
            <a:extLst/>
          </a:blip>
          <a:srcRect t="2477" r="43505" b="64428"/>
          <a:stretch/>
        </p:blipFill>
        <p:spPr bwMode="auto">
          <a:xfrm>
            <a:off x="-6340" y="0"/>
            <a:ext cx="3319624" cy="1458520"/>
          </a:xfrm>
          <a:prstGeom prst="rect">
            <a:avLst/>
          </a:prstGeom>
          <a:noFill/>
          <a:ln>
            <a:noFill/>
          </a:ln>
          <a:extLst/>
        </p:spPr>
      </p:pic>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dirty="0"/>
              <a:t>Click to edit</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a:t>
            </a:fld>
            <a:endParaRPr lang="en-US" dirty="0"/>
          </a:p>
        </p:txBody>
      </p:sp>
    </p:spTree>
    <p:extLst>
      <p:ext uri="{BB962C8B-B14F-4D97-AF65-F5344CB8AC3E}">
        <p14:creationId xmlns:p14="http://schemas.microsoft.com/office/powerpoint/2010/main" val="293405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a:t>
            </a:fld>
            <a:endParaRPr lang="en-US" dirty="0"/>
          </a:p>
        </p:txBody>
      </p:sp>
    </p:spTree>
    <p:extLst>
      <p:ext uri="{BB962C8B-B14F-4D97-AF65-F5344CB8AC3E}">
        <p14:creationId xmlns:p14="http://schemas.microsoft.com/office/powerpoint/2010/main" val="120298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xStyles>
    <p:titleStyle>
      <a:lvl1pPr algn="ctr" defTabSz="1298575" rtl="0" eaLnBrk="0" fontAlgn="base" hangingPunct="0">
        <a:spcBef>
          <a:spcPct val="0"/>
        </a:spcBef>
        <a:spcAft>
          <a:spcPct val="0"/>
        </a:spcAft>
        <a:defRPr sz="6300" kern="1200">
          <a:solidFill>
            <a:schemeClr val="tx1"/>
          </a:solidFill>
          <a:latin typeface="+mj-lt"/>
          <a:ea typeface="+mj-ea"/>
          <a:cs typeface="+mj-cs"/>
        </a:defRPr>
      </a:lvl1pPr>
      <a:lvl2pPr algn="ctr" defTabSz="1298575" rtl="0" eaLnBrk="0" fontAlgn="base" hangingPunct="0">
        <a:spcBef>
          <a:spcPct val="0"/>
        </a:spcBef>
        <a:spcAft>
          <a:spcPct val="0"/>
        </a:spcAft>
        <a:defRPr sz="6300">
          <a:solidFill>
            <a:schemeClr val="tx1"/>
          </a:solidFill>
          <a:latin typeface="Calibri" pitchFamily="34" charset="0"/>
        </a:defRPr>
      </a:lvl2pPr>
      <a:lvl3pPr algn="ctr" defTabSz="1298575" rtl="0" eaLnBrk="0" fontAlgn="base" hangingPunct="0">
        <a:spcBef>
          <a:spcPct val="0"/>
        </a:spcBef>
        <a:spcAft>
          <a:spcPct val="0"/>
        </a:spcAft>
        <a:defRPr sz="6300">
          <a:solidFill>
            <a:schemeClr val="tx1"/>
          </a:solidFill>
          <a:latin typeface="Calibri" pitchFamily="34" charset="0"/>
        </a:defRPr>
      </a:lvl3pPr>
      <a:lvl4pPr algn="ctr" defTabSz="1298575" rtl="0" eaLnBrk="0" fontAlgn="base" hangingPunct="0">
        <a:spcBef>
          <a:spcPct val="0"/>
        </a:spcBef>
        <a:spcAft>
          <a:spcPct val="0"/>
        </a:spcAft>
        <a:defRPr sz="6300">
          <a:solidFill>
            <a:schemeClr val="tx1"/>
          </a:solidFill>
          <a:latin typeface="Calibri" pitchFamily="34" charset="0"/>
        </a:defRPr>
      </a:lvl4pPr>
      <a:lvl5pPr algn="ctr" defTabSz="1298575" rtl="0" eaLnBrk="0" fontAlgn="base" hangingPunct="0">
        <a:spcBef>
          <a:spcPct val="0"/>
        </a:spcBef>
        <a:spcAft>
          <a:spcPct val="0"/>
        </a:spcAft>
        <a:defRPr sz="6300">
          <a:solidFill>
            <a:schemeClr val="tx1"/>
          </a:solidFill>
          <a:latin typeface="Calibri" pitchFamily="34"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lifesavingsociety.com/media/226591/2015drowningreport_web.pdf"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a:solidFill>
                  <a:schemeClr val="tx1">
                    <a:lumMod val="85000"/>
                    <a:lumOff val="15000"/>
                  </a:schemeClr>
                </a:solidFill>
              </a:rPr>
              <a:t>Click to get started…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How to Protect Yourself</a:t>
            </a:r>
          </a:p>
        </p:txBody>
      </p:sp>
      <p:pic>
        <p:nvPicPr>
          <p:cNvPr id="5" name="Safe Supervisor Water Safety Tips-  How to Protect Yourself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98975" y="5083175"/>
            <a:ext cx="609600" cy="609600"/>
          </a:xfrm>
          <a:prstGeom prst="rect">
            <a:avLst/>
          </a:prstGeom>
        </p:spPr>
      </p:pic>
      <p:graphicFrame>
        <p:nvGraphicFramePr>
          <p:cNvPr id="9" name="Diagram 8"/>
          <p:cNvGraphicFramePr/>
          <p:nvPr>
            <p:extLst>
              <p:ext uri="{D42A27DB-BD31-4B8C-83A1-F6EECF244321}">
                <p14:modId xmlns:p14="http://schemas.microsoft.com/office/powerpoint/2010/main" val="2735338345"/>
              </p:ext>
            </p:extLst>
          </p:nvPr>
        </p:nvGraphicFramePr>
        <p:xfrm>
          <a:off x="454025" y="1523604"/>
          <a:ext cx="11953031" cy="76016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05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8" y="-90805"/>
            <a:ext cx="13056568" cy="9859872"/>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How to Protect Yourself</a:t>
            </a:r>
          </a:p>
        </p:txBody>
      </p:sp>
      <p:pic>
        <p:nvPicPr>
          <p:cNvPr id="5" name="Safe Supervisor Water Safety Tips-  How to Protect Yourself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4475" y="4206875"/>
            <a:ext cx="609600" cy="609600"/>
          </a:xfrm>
          <a:prstGeom prst="rect">
            <a:avLst/>
          </a:prstGeom>
        </p:spPr>
      </p:pic>
      <p:sp>
        <p:nvSpPr>
          <p:cNvPr id="7" name="Rounded Rectangle 6"/>
          <p:cNvSpPr/>
          <p:nvPr/>
        </p:nvSpPr>
        <p:spPr>
          <a:xfrm>
            <a:off x="454024" y="1523604"/>
            <a:ext cx="6768455" cy="7454689"/>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spcBef>
                <a:spcPct val="30000"/>
              </a:spcBef>
              <a:defRPr/>
            </a:pPr>
            <a:r>
              <a:rPr lang="en-US" sz="3600" dirty="0">
                <a:solidFill>
                  <a:schemeClr val="tx1"/>
                </a:solidFill>
                <a:latin typeface="Arial" charset="0"/>
                <a:ea typeface="ＭＳ Ｐゴシック" charset="-128"/>
                <a:cs typeface="ＭＳ Ｐゴシック" charset="-128"/>
              </a:rPr>
              <a:t>Swimming Safety Tips </a:t>
            </a:r>
          </a:p>
          <a:p>
            <a:pPr lvl="0" eaLnBrk="0" hangingPunct="0">
              <a:spcBef>
                <a:spcPct val="30000"/>
              </a:spcBef>
              <a:defRP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Never dive in shallow water or unfamiliar areas.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Never drink alcohol when swimming.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Get out of and away from the water immediately if you see lightning or hear thunder. </a:t>
            </a:r>
          </a:p>
        </p:txBody>
      </p:sp>
    </p:spTree>
    <p:extLst>
      <p:ext uri="{BB962C8B-B14F-4D97-AF65-F5344CB8AC3E}">
        <p14:creationId xmlns:p14="http://schemas.microsoft.com/office/powerpoint/2010/main" val="25147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0" y="-1"/>
            <a:ext cx="13023160" cy="9769067"/>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pic>
        <p:nvPicPr>
          <p:cNvPr id="5" name="Safe Supervisor Water Safety Tips-  How to Protect Yourself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4475" y="4054475"/>
            <a:ext cx="609600" cy="609600"/>
          </a:xfrm>
          <a:prstGeom prst="rect">
            <a:avLst/>
          </a:prstGeom>
        </p:spPr>
      </p:pic>
      <p:sp>
        <p:nvSpPr>
          <p:cNvPr id="7" name="Rounded Rectangle 6"/>
          <p:cNvSpPr/>
          <p:nvPr/>
        </p:nvSpPr>
        <p:spPr>
          <a:xfrm>
            <a:off x="408544" y="1523604"/>
            <a:ext cx="12169352" cy="7542499"/>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spcBef>
                <a:spcPct val="30000"/>
              </a:spcBef>
              <a:defRPr/>
            </a:pPr>
            <a:r>
              <a:rPr lang="en-US" sz="3600" dirty="0">
                <a:solidFill>
                  <a:schemeClr val="tx1"/>
                </a:solidFill>
                <a:latin typeface="Arial" charset="0"/>
                <a:ea typeface="ＭＳ Ｐゴシック" charset="-128"/>
                <a:cs typeface="ＭＳ Ｐゴシック" charset="-128"/>
              </a:rPr>
              <a:t>Swimming Safety Tips </a:t>
            </a:r>
          </a:p>
          <a:p>
            <a:pPr lvl="0" eaLnBrk="0" hangingPunct="0">
              <a:spcBef>
                <a:spcPct val="30000"/>
              </a:spcBef>
              <a:defRP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Teach children to swim at an early age.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NEVER leave them alone, even for a minute.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Put up proper gates and fencing around backyard pools.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Empty kiddie pools after each use.</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Learn CPR and rescue techniques</a:t>
            </a:r>
            <a:r>
              <a:rPr lang="en-US" sz="3600" b="1" dirty="0">
                <a:solidFill>
                  <a:schemeClr val="tx1"/>
                </a:solidFill>
                <a:latin typeface="Arial" charset="0"/>
                <a:ea typeface="ＭＳ Ｐゴシック" charset="-128"/>
                <a:cs typeface="ＭＳ Ｐゴシック" charset="-128"/>
              </a:rPr>
              <a:t>. </a:t>
            </a:r>
            <a:endParaRPr lang="en-US" sz="3600" dirty="0">
              <a:solidFill>
                <a:schemeClr val="tx1"/>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1036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3004800" cy="9769067"/>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Final Word</a:t>
            </a:r>
          </a:p>
        </p:txBody>
      </p:sp>
      <p:pic>
        <p:nvPicPr>
          <p:cNvPr id="5" name="Safe Supervisor Water Safety Tips-  Final W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84875" y="6530975"/>
            <a:ext cx="609600" cy="609600"/>
          </a:xfrm>
          <a:prstGeom prst="rect">
            <a:avLst/>
          </a:prstGeom>
        </p:spPr>
      </p:pic>
      <p:sp>
        <p:nvSpPr>
          <p:cNvPr id="7" name="Rounded Rectangle 6"/>
          <p:cNvSpPr/>
          <p:nvPr/>
        </p:nvSpPr>
        <p:spPr>
          <a:xfrm>
            <a:off x="417724" y="2860279"/>
            <a:ext cx="12169352" cy="4063975"/>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hangingPunct="0">
              <a:spcBef>
                <a:spcPct val="30000"/>
              </a:spcBef>
              <a:defRPr/>
            </a:pPr>
            <a:r>
              <a:rPr lang="en-US" sz="4000" dirty="0">
                <a:solidFill>
                  <a:schemeClr val="tx1"/>
                </a:solidFill>
                <a:latin typeface="Arial" charset="0"/>
                <a:ea typeface="ＭＳ Ｐゴシック" charset="-128"/>
                <a:cs typeface="ＭＳ Ｐゴシック" charset="-128"/>
              </a:rPr>
              <a:t>Swimming and boating are two of the most popular summer activities. </a:t>
            </a:r>
          </a:p>
          <a:p>
            <a:pPr lvl="0" algn="ctr" eaLnBrk="0" hangingPunct="0">
              <a:spcBef>
                <a:spcPct val="30000"/>
              </a:spcBef>
              <a:defRPr/>
            </a:pPr>
            <a:endParaRPr lang="en-US" sz="4000" dirty="0">
              <a:solidFill>
                <a:schemeClr val="tx1"/>
              </a:solidFill>
              <a:latin typeface="Arial" charset="0"/>
              <a:ea typeface="ＭＳ Ｐゴシック" charset="-128"/>
              <a:cs typeface="ＭＳ Ｐゴシック" charset="-128"/>
            </a:endParaRPr>
          </a:p>
          <a:p>
            <a:pPr lvl="0" algn="ctr" eaLnBrk="0" hangingPunct="0">
              <a:spcBef>
                <a:spcPct val="30000"/>
              </a:spcBef>
              <a:defRPr/>
            </a:pPr>
            <a:r>
              <a:rPr lang="en-US" sz="4000" dirty="0">
                <a:solidFill>
                  <a:schemeClr val="tx1"/>
                </a:solidFill>
                <a:latin typeface="Arial" charset="0"/>
                <a:ea typeface="ＭＳ Ｐゴシック" charset="-128"/>
                <a:cs typeface="ＭＳ Ｐゴシック" charset="-128"/>
              </a:rPr>
              <a:t>Don’t drown in a sea of regret because you forgot to practice safe boating and swimming. </a:t>
            </a:r>
          </a:p>
        </p:txBody>
      </p:sp>
    </p:spTree>
    <p:extLst>
      <p:ext uri="{BB962C8B-B14F-4D97-AF65-F5344CB8AC3E}">
        <p14:creationId xmlns:p14="http://schemas.microsoft.com/office/powerpoint/2010/main" val="10865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a:solidFill>
                  <a:schemeClr val="tx1">
                    <a:lumMod val="85000"/>
                    <a:lumOff val="15000"/>
                  </a:schemeClr>
                </a:solidFill>
              </a:rPr>
              <a:t>End of Presentation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2" name="Water ti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17975" y="6378575"/>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 y="0"/>
            <a:ext cx="13002220" cy="9753600"/>
          </a:xfrm>
          <a:prstGeom prst="rect">
            <a:avLst/>
          </a:prstGeom>
        </p:spPr>
      </p:pic>
      <p:sp>
        <p:nvSpPr>
          <p:cNvPr id="6" name="Rectangle 5"/>
          <p:cNvSpPr/>
          <p:nvPr/>
        </p:nvSpPr>
        <p:spPr>
          <a:xfrm>
            <a:off x="0" y="3907304"/>
            <a:ext cx="13004800" cy="1938992"/>
          </a:xfrm>
          <a:prstGeom prst="rect">
            <a:avLst/>
          </a:prstGeom>
          <a:solidFill>
            <a:schemeClr val="bg1">
              <a:alpha val="67000"/>
            </a:schemeClr>
          </a:solidFill>
        </p:spPr>
        <p:txBody>
          <a:bodyPr wrap="square">
            <a:spAutoFit/>
          </a:bodyPr>
          <a:lstStyle/>
          <a:p>
            <a:pPr algn="ctr"/>
            <a:r>
              <a:rPr lang="en-US" sz="6000" b="1" dirty="0"/>
              <a:t>Water Safety Tips </a:t>
            </a:r>
          </a:p>
          <a:p>
            <a:pPr algn="ctr"/>
            <a:r>
              <a:rPr lang="en-US" sz="6000" b="1" dirty="0"/>
              <a:t>Don’t Throw Safety Overboard </a:t>
            </a:r>
          </a:p>
        </p:txBody>
      </p:sp>
    </p:spTree>
    <p:extLst>
      <p:ext uri="{BB962C8B-B14F-4D97-AF65-F5344CB8AC3E}">
        <p14:creationId xmlns:p14="http://schemas.microsoft.com/office/powerpoint/2010/main" val="7748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36"/>
            <a:ext cx="13019584" cy="9774003"/>
          </a:xfrm>
          <a:prstGeom prst="rect">
            <a:avLst/>
          </a:prstGeom>
        </p:spPr>
      </p:pic>
      <p:sp>
        <p:nvSpPr>
          <p:cNvPr id="4" name="Content Placeholder 1"/>
          <p:cNvSpPr txBox="1">
            <a:spLocks/>
          </p:cNvSpPr>
          <p:nvPr/>
        </p:nvSpPr>
        <p:spPr bwMode="auto">
          <a:xfrm>
            <a:off x="381720" y="70033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tx1"/>
                </a:solidFill>
              </a:rPr>
              <a:t>What’s at Stake </a:t>
            </a:r>
          </a:p>
        </p:txBody>
      </p:sp>
      <p:pic>
        <p:nvPicPr>
          <p:cNvPr id="5" name="Safe Supervisor Water Safety Tips- What's at Sta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46575" y="5578475"/>
            <a:ext cx="609600" cy="609600"/>
          </a:xfrm>
          <a:prstGeom prst="rect">
            <a:avLst/>
          </a:prstGeom>
        </p:spPr>
      </p:pic>
      <p:sp>
        <p:nvSpPr>
          <p:cNvPr id="10" name="TextBox 9"/>
          <p:cNvSpPr txBox="1"/>
          <p:nvPr/>
        </p:nvSpPr>
        <p:spPr>
          <a:xfrm>
            <a:off x="381720" y="1885763"/>
            <a:ext cx="4295316" cy="1938992"/>
          </a:xfrm>
          <a:prstGeom prst="rect">
            <a:avLst/>
          </a:prstGeom>
          <a:solidFill>
            <a:schemeClr val="bg1">
              <a:alpha val="67000"/>
            </a:schemeClr>
          </a:solidFill>
        </p:spPr>
        <p:txBody>
          <a:bodyPr wrap="square" rtlCol="0">
            <a:spAutoFit/>
          </a:bodyPr>
          <a:lstStyle/>
          <a:p>
            <a:pPr algn="ctr"/>
            <a:r>
              <a:rPr lang="en-US" sz="4000" dirty="0"/>
              <a:t>1,000 people a year die in boating accidents.</a:t>
            </a:r>
          </a:p>
        </p:txBody>
      </p:sp>
      <p:sp>
        <p:nvSpPr>
          <p:cNvPr id="11" name="TextBox 10"/>
          <p:cNvSpPr txBox="1"/>
          <p:nvPr/>
        </p:nvSpPr>
        <p:spPr>
          <a:xfrm>
            <a:off x="7870552" y="1885763"/>
            <a:ext cx="4392488" cy="1938992"/>
          </a:xfrm>
          <a:prstGeom prst="rect">
            <a:avLst/>
          </a:prstGeom>
          <a:solidFill>
            <a:schemeClr val="bg1">
              <a:alpha val="67000"/>
            </a:schemeClr>
          </a:solidFill>
        </p:spPr>
        <p:txBody>
          <a:bodyPr wrap="square" rtlCol="0">
            <a:spAutoFit/>
          </a:bodyPr>
          <a:lstStyle/>
          <a:p>
            <a:pPr algn="ctr"/>
            <a:r>
              <a:rPr lang="en-US" sz="4000" dirty="0"/>
              <a:t>3,500 drownings a year not related to boating. </a:t>
            </a:r>
          </a:p>
        </p:txBody>
      </p:sp>
      <p:sp>
        <p:nvSpPr>
          <p:cNvPr id="12" name="TextBox 11"/>
          <p:cNvSpPr txBox="1"/>
          <p:nvPr/>
        </p:nvSpPr>
        <p:spPr>
          <a:xfrm>
            <a:off x="669752" y="7253064"/>
            <a:ext cx="11593288" cy="923330"/>
          </a:xfrm>
          <a:prstGeom prst="rect">
            <a:avLst/>
          </a:prstGeom>
          <a:solidFill>
            <a:schemeClr val="bg1">
              <a:alpha val="67000"/>
            </a:schemeClr>
          </a:solidFill>
        </p:spPr>
        <p:txBody>
          <a:bodyPr wrap="square" rtlCol="0">
            <a:spAutoFit/>
          </a:bodyPr>
          <a:lstStyle/>
          <a:p>
            <a:pPr algn="ctr"/>
            <a:r>
              <a:rPr lang="en-US" sz="5400" b="1" dirty="0"/>
              <a:t>Majority of deaths are </a:t>
            </a:r>
            <a:r>
              <a:rPr lang="en-US" sz="5400" b="1" u="sng" dirty="0"/>
              <a:t>preventable</a:t>
            </a:r>
            <a:r>
              <a:rPr lang="en-US" sz="5400" b="1" dirty="0"/>
              <a:t>. </a:t>
            </a:r>
          </a:p>
        </p:txBody>
      </p:sp>
    </p:spTree>
    <p:extLst>
      <p:ext uri="{BB962C8B-B14F-4D97-AF65-F5344CB8AC3E}">
        <p14:creationId xmlns:p14="http://schemas.microsoft.com/office/powerpoint/2010/main" val="33996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406" y="-9520"/>
            <a:ext cx="13447612" cy="10117917"/>
          </a:xfrm>
          <a:prstGeom prst="rect">
            <a:avLst/>
          </a:prstGeom>
        </p:spPr>
      </p:pic>
      <p:sp>
        <p:nvSpPr>
          <p:cNvPr id="4" name="Content Placeholder 1"/>
          <p:cNvSpPr txBox="1">
            <a:spLocks/>
          </p:cNvSpPr>
          <p:nvPr/>
        </p:nvSpPr>
        <p:spPr bwMode="auto">
          <a:xfrm>
            <a:off x="381720" y="34029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bg1"/>
                </a:solidFill>
              </a:rPr>
              <a:t>What’s the Danger</a:t>
            </a:r>
          </a:p>
        </p:txBody>
      </p:sp>
      <p:pic>
        <p:nvPicPr>
          <p:cNvPr id="5" name="Safe Supervisor Water Safety Tips- What's the Danger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03675" y="5959475"/>
            <a:ext cx="609600" cy="609600"/>
          </a:xfrm>
          <a:prstGeom prst="rect">
            <a:avLst/>
          </a:prstGeom>
        </p:spPr>
      </p:pic>
      <p:sp>
        <p:nvSpPr>
          <p:cNvPr id="10" name="Rounded Rectangle 9"/>
          <p:cNvSpPr/>
          <p:nvPr/>
        </p:nvSpPr>
        <p:spPr>
          <a:xfrm>
            <a:off x="561740" y="1734797"/>
            <a:ext cx="11881320" cy="6565012"/>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5315" y="2344831"/>
            <a:ext cx="11077685" cy="6586418"/>
          </a:xfrm>
          <a:prstGeom prst="rect">
            <a:avLst/>
          </a:prstGeom>
          <a:noFill/>
        </p:spPr>
        <p:txBody>
          <a:bodyPr wrap="square" rtlCol="0">
            <a:spAutoFit/>
          </a:bodyPr>
          <a:lstStyle/>
          <a:p>
            <a:pPr marL="571500" indent="-571500">
              <a:buFont typeface="Arial" panose="020B0604020202020204" pitchFamily="34" charset="0"/>
              <a:buChar char="•"/>
            </a:pPr>
            <a:r>
              <a:rPr lang="en-US" sz="3600" dirty="0">
                <a:ea typeface="ＭＳ Ｐゴシック" charset="-128"/>
                <a:cs typeface="ＭＳ Ｐゴシック" charset="-128"/>
              </a:rPr>
              <a:t>Most boating deaths involve recreational activities.</a:t>
            </a:r>
          </a:p>
          <a:p>
            <a:pPr marL="571500" indent="-571500">
              <a:buFont typeface="Arial" panose="020B0604020202020204" pitchFamily="34" charset="0"/>
              <a:buChar char="•"/>
            </a:pPr>
            <a:endParaRPr lang="en-US" sz="3600" dirty="0">
              <a:ea typeface="ＭＳ Ｐゴシック" charset="-128"/>
              <a:cs typeface="ＭＳ Ｐゴシック" charset="-128"/>
            </a:endParaRPr>
          </a:p>
          <a:p>
            <a:pPr marL="571500" indent="-571500">
              <a:buFont typeface="Arial" panose="020B0604020202020204" pitchFamily="34" charset="0"/>
              <a:buChar char="•"/>
            </a:pPr>
            <a:r>
              <a:rPr lang="en-US" sz="3600" dirty="0">
                <a:ea typeface="ＭＳ Ｐゴシック" charset="-128"/>
                <a:cs typeface="ＭＳ Ｐゴシック" charset="-128"/>
              </a:rPr>
              <a:t>Majority of victims are males 15 to 74 years of age.</a:t>
            </a:r>
          </a:p>
          <a:p>
            <a:pPr marL="571500" indent="-571500">
              <a:buFont typeface="Arial" panose="020B0604020202020204" pitchFamily="34" charset="0"/>
              <a:buChar char="•"/>
            </a:pPr>
            <a:endParaRPr lang="en-US" sz="3600" dirty="0">
              <a:ea typeface="ＭＳ Ｐゴシック" charset="-128"/>
              <a:cs typeface="ＭＳ Ｐゴシック" charset="-128"/>
            </a:endParaRPr>
          </a:p>
          <a:p>
            <a:pPr marL="571500" indent="-571500">
              <a:buFont typeface="Arial" panose="020B0604020202020204" pitchFamily="34" charset="0"/>
              <a:buChar char="•"/>
            </a:pPr>
            <a:r>
              <a:rPr lang="en-US" sz="3600" dirty="0">
                <a:ea typeface="ＭＳ Ｐゴシック" charset="-128"/>
              </a:rPr>
              <a:t>Almost 90% of boaters were not wearing, or not properly wearing, a lifejacket when they drowned.</a:t>
            </a:r>
          </a:p>
          <a:p>
            <a:pPr marL="571500" indent="-571500">
              <a:buFont typeface="Arial" panose="020B0604020202020204" pitchFamily="34" charset="0"/>
              <a:buChar char="•"/>
            </a:pPr>
            <a:endParaRPr lang="en-US" sz="3600" dirty="0">
              <a:ea typeface="ＭＳ Ｐゴシック" charset="-128"/>
            </a:endParaRPr>
          </a:p>
          <a:p>
            <a:pPr marL="571500" indent="-571500">
              <a:buFont typeface="Arial" panose="020B0604020202020204" pitchFamily="34" charset="0"/>
              <a:buChar char="•"/>
            </a:pPr>
            <a:r>
              <a:rPr lang="en-US" sz="3600" dirty="0">
                <a:ea typeface="ＭＳ Ｐゴシック" charset="-128"/>
              </a:rPr>
              <a:t>In over 21% of deaths, a lifejacket was on board but was not worn.</a:t>
            </a:r>
          </a:p>
          <a:p>
            <a:pPr marL="571500" indent="-571500">
              <a:buFont typeface="Arial" panose="020B0604020202020204" pitchFamily="34" charset="0"/>
              <a:buChar char="•"/>
            </a:pPr>
            <a:endParaRPr lang="en-US" sz="3600" dirty="0">
              <a:ea typeface="ＭＳ Ｐゴシック" charset="-128"/>
              <a:cs typeface="ＭＳ Ｐゴシック" charset="-128"/>
            </a:endParaRPr>
          </a:p>
          <a:p>
            <a:pPr marL="457200" indent="-457200">
              <a:buFont typeface="Arial" panose="020B0604020202020204" pitchFamily="34" charset="0"/>
              <a:buChar char="•"/>
            </a:pPr>
            <a:endParaRPr lang="en-US" sz="3600" dirty="0">
              <a:ea typeface="ＭＳ Ｐゴシック" charset="-128"/>
              <a:cs typeface="ＭＳ Ｐゴシック" charset="-128"/>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8154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0" y="15467"/>
            <a:ext cx="13017480" cy="9763110"/>
          </a:xfrm>
          <a:prstGeom prst="rect">
            <a:avLst/>
          </a:prstGeom>
        </p:spPr>
      </p:pic>
      <p:sp>
        <p:nvSpPr>
          <p:cNvPr id="4" name="Content Placeholder 1"/>
          <p:cNvSpPr txBox="1">
            <a:spLocks/>
          </p:cNvSpPr>
          <p:nvPr/>
        </p:nvSpPr>
        <p:spPr bwMode="auto">
          <a:xfrm>
            <a:off x="381720" y="34029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tx1"/>
                </a:solidFill>
              </a:rPr>
              <a:t>What’s the Danger</a:t>
            </a:r>
          </a:p>
        </p:txBody>
      </p:sp>
      <p:pic>
        <p:nvPicPr>
          <p:cNvPr id="5" name="Safe Supervisor Water Safety Tips- What's the Danger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4475" y="5159375"/>
            <a:ext cx="609600" cy="609600"/>
          </a:xfrm>
          <a:prstGeom prst="rect">
            <a:avLst/>
          </a:prstGeom>
        </p:spPr>
      </p:pic>
      <p:sp>
        <p:nvSpPr>
          <p:cNvPr id="8" name="Rounded Rectangle 7"/>
          <p:cNvSpPr/>
          <p:nvPr/>
        </p:nvSpPr>
        <p:spPr>
          <a:xfrm>
            <a:off x="555400" y="1269037"/>
            <a:ext cx="11881320" cy="7246459"/>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en-US" sz="3200" dirty="0">
                <a:solidFill>
                  <a:schemeClr val="tx1"/>
                </a:solidFill>
                <a:latin typeface="Arial" charset="0"/>
                <a:ea typeface="ＭＳ Ｐゴシック" charset="-128"/>
              </a:rPr>
              <a:t>The NSC cites drowning as 2</a:t>
            </a:r>
            <a:r>
              <a:rPr lang="en-US" sz="3200" baseline="30000" dirty="0">
                <a:solidFill>
                  <a:schemeClr val="tx1"/>
                </a:solidFill>
                <a:latin typeface="Arial" charset="0"/>
                <a:ea typeface="ＭＳ Ｐゴシック" charset="-128"/>
              </a:rPr>
              <a:t>nd</a:t>
            </a:r>
            <a:r>
              <a:rPr lang="en-US" sz="3200" dirty="0">
                <a:solidFill>
                  <a:schemeClr val="tx1"/>
                </a:solidFill>
                <a:latin typeface="Arial" charset="0"/>
                <a:ea typeface="ＭＳ Ｐゴシック" charset="-128"/>
              </a:rPr>
              <a:t> leading cause of death for people between ages of 5-24. </a:t>
            </a:r>
          </a:p>
          <a:p>
            <a:pPr marL="457200" lvl="0" indent="-457200">
              <a:buFont typeface="Arial" panose="020B0604020202020204" pitchFamily="34" charset="0"/>
              <a:buChar char="•"/>
            </a:pPr>
            <a:endParaRPr lang="en-US" sz="3200" dirty="0">
              <a:solidFill>
                <a:schemeClr val="tx1"/>
              </a:solidFill>
              <a:latin typeface="Arial" charset="0"/>
              <a:ea typeface="ＭＳ Ｐゴシック" charset="-128"/>
            </a:endParaRPr>
          </a:p>
          <a:p>
            <a:pPr marL="457200" lvl="0" indent="-457200">
              <a:buFont typeface="Arial" panose="020B0604020202020204" pitchFamily="34" charset="0"/>
              <a:buChar char="•"/>
            </a:pPr>
            <a:r>
              <a:rPr lang="en-US" sz="3200" dirty="0">
                <a:solidFill>
                  <a:schemeClr val="tx1"/>
                </a:solidFill>
                <a:latin typeface="Arial" charset="0"/>
                <a:ea typeface="ＭＳ Ｐゴシック" charset="-128"/>
              </a:rPr>
              <a:t>In a recent </a:t>
            </a:r>
            <a:r>
              <a:rPr lang="en-US" sz="3200" u="sng" dirty="0">
                <a:solidFill>
                  <a:schemeClr val="tx1"/>
                </a:solidFill>
                <a:latin typeface="Arial" charset="0"/>
                <a:ea typeface="ＭＳ Ｐゴシック" charset="-128"/>
                <a:hlinkClick r:id="rId7"/>
              </a:rPr>
              <a:t>Canadian study</a:t>
            </a:r>
            <a:r>
              <a:rPr lang="en-US" sz="3200" dirty="0">
                <a:solidFill>
                  <a:schemeClr val="tx1"/>
                </a:solidFill>
                <a:latin typeface="Arial" charset="0"/>
                <a:ea typeface="ＭＳ Ｐゴシック" charset="-128"/>
              </a:rPr>
              <a:t>, the average age of drowning victims was 42. </a:t>
            </a:r>
          </a:p>
          <a:p>
            <a:pPr marL="457200" lvl="0" indent="-457200">
              <a:buFont typeface="Arial" panose="020B0604020202020204" pitchFamily="34" charset="0"/>
              <a:buChar char="•"/>
            </a:pPr>
            <a:endParaRPr lang="en-US" sz="3200" dirty="0">
              <a:solidFill>
                <a:schemeClr val="tx1"/>
              </a:solidFill>
              <a:latin typeface="Arial" charset="0"/>
              <a:ea typeface="ＭＳ Ｐゴシック" charset="-128"/>
            </a:endParaRPr>
          </a:p>
          <a:p>
            <a:pPr marL="457200" lvl="0" indent="-457200">
              <a:buFont typeface="Arial" panose="020B0604020202020204" pitchFamily="34" charset="0"/>
              <a:buChar char="•"/>
            </a:pPr>
            <a:r>
              <a:rPr lang="en-US" sz="3200" dirty="0">
                <a:solidFill>
                  <a:schemeClr val="tx1"/>
                </a:solidFill>
                <a:latin typeface="Arial" charset="0"/>
                <a:ea typeface="ＭＳ Ｐゴシック" charset="-128"/>
              </a:rPr>
              <a:t>The highest death rates were among those 20 to 34 and 65 and older.</a:t>
            </a:r>
          </a:p>
          <a:p>
            <a:pPr marL="457200" lvl="0" indent="-457200">
              <a:buFont typeface="Arial" panose="020B0604020202020204" pitchFamily="34" charset="0"/>
              <a:buChar char="•"/>
            </a:pPr>
            <a:endParaRPr lang="en-US" sz="3200" dirty="0">
              <a:solidFill>
                <a:schemeClr val="tx1"/>
              </a:solidFill>
              <a:latin typeface="Arial" charset="0"/>
              <a:ea typeface="ＭＳ Ｐゴシック" charset="-128"/>
            </a:endParaRPr>
          </a:p>
          <a:p>
            <a:pPr marL="457200" lvl="0" indent="-457200">
              <a:buFont typeface="Arial" panose="020B0604020202020204" pitchFamily="34" charset="0"/>
              <a:buChar char="•"/>
            </a:pPr>
            <a:r>
              <a:rPr lang="en-US" sz="3200" dirty="0">
                <a:solidFill>
                  <a:schemeClr val="tx1"/>
                </a:solidFill>
                <a:latin typeface="Arial" charset="0"/>
                <a:ea typeface="ＭＳ Ｐゴシック" charset="-128"/>
              </a:rPr>
              <a:t>More than 200 children drown in backyard pools every year.</a:t>
            </a:r>
          </a:p>
          <a:p>
            <a:pPr marL="457200" lvl="0" indent="-457200">
              <a:buFont typeface="Arial" panose="020B0604020202020204" pitchFamily="34" charset="0"/>
              <a:buChar char="•"/>
            </a:pPr>
            <a:endParaRPr lang="en-US" sz="3200" dirty="0">
              <a:solidFill>
                <a:schemeClr val="tx1"/>
              </a:solidFill>
              <a:latin typeface="Arial" charset="0"/>
              <a:ea typeface="ＭＳ Ｐゴシック" charset="-128"/>
            </a:endParaRPr>
          </a:p>
          <a:p>
            <a:pPr marL="457200" lvl="0" indent="-457200">
              <a:buFont typeface="Arial" panose="020B0604020202020204" pitchFamily="34" charset="0"/>
              <a:buChar char="•"/>
            </a:pPr>
            <a:r>
              <a:rPr lang="en-US" sz="3200" dirty="0">
                <a:solidFill>
                  <a:schemeClr val="tx1"/>
                </a:solidFill>
                <a:latin typeface="Arial" charset="0"/>
                <a:ea typeface="ＭＳ Ｐゴシック" charset="-128"/>
              </a:rPr>
              <a:t>80% of these drownings occur when there is a lack of adult supervision</a:t>
            </a:r>
            <a:r>
              <a:rPr lang="en-US" sz="2800" dirty="0">
                <a:solidFill>
                  <a:schemeClr val="tx1"/>
                </a:solidFill>
                <a:latin typeface="Arial" charset="0"/>
                <a:ea typeface="ＭＳ Ｐゴシック" charset="-128"/>
              </a:rPr>
              <a:t>. </a:t>
            </a:r>
          </a:p>
        </p:txBody>
      </p:sp>
    </p:spTree>
    <p:extLst>
      <p:ext uri="{BB962C8B-B14F-4D97-AF65-F5344CB8AC3E}">
        <p14:creationId xmlns:p14="http://schemas.microsoft.com/office/powerpoint/2010/main" val="62931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785"/>
            <a:ext cx="13051801" cy="9788851"/>
          </a:xfrm>
          <a:prstGeom prst="rect">
            <a:avLst/>
          </a:prstGeom>
        </p:spPr>
      </p:pic>
      <p:sp>
        <p:nvSpPr>
          <p:cNvPr id="4" name="Content Placeholder 1"/>
          <p:cNvSpPr txBox="1">
            <a:spLocks/>
          </p:cNvSpPr>
          <p:nvPr/>
        </p:nvSpPr>
        <p:spPr bwMode="auto">
          <a:xfrm>
            <a:off x="381720" y="34029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tx1"/>
                </a:solidFill>
              </a:rPr>
              <a:t>What’s the Danger</a:t>
            </a:r>
          </a:p>
        </p:txBody>
      </p:sp>
      <p:pic>
        <p:nvPicPr>
          <p:cNvPr id="5" name="Safe Supervisor Water Safety Tips- What's the Danger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99275" y="3940175"/>
            <a:ext cx="609600" cy="609600"/>
          </a:xfrm>
          <a:prstGeom prst="rect">
            <a:avLst/>
          </a:prstGeom>
        </p:spPr>
      </p:pic>
      <p:sp>
        <p:nvSpPr>
          <p:cNvPr id="7" name="Rounded Rectangle 6"/>
          <p:cNvSpPr/>
          <p:nvPr/>
        </p:nvSpPr>
        <p:spPr>
          <a:xfrm>
            <a:off x="561740" y="1992440"/>
            <a:ext cx="11881320" cy="6628775"/>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chemeClr val="tx1"/>
                </a:solidFill>
                <a:latin typeface="Arial" charset="0"/>
                <a:ea typeface="ＭＳ Ｐゴシック" charset="-128"/>
                <a:cs typeface="ＭＳ Ｐゴシック" charset="-128"/>
              </a:rPr>
              <a:t>Alcohol consumption plays a role in many water-related accidents and deaths. </a:t>
            </a:r>
          </a:p>
          <a:p>
            <a:pPr lvl="0"/>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rPr>
              <a:t>According to Canadian Red Cross, alcohol is a factor in almost 40% of water-related fatalities for people 15 and older.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rPr>
              <a:t>The CDC cites alcohol use as the leading factor in fatal boating incidents in the U.S.</a:t>
            </a:r>
          </a:p>
        </p:txBody>
      </p:sp>
    </p:spTree>
    <p:extLst>
      <p:ext uri="{BB962C8B-B14F-4D97-AF65-F5344CB8AC3E}">
        <p14:creationId xmlns:p14="http://schemas.microsoft.com/office/powerpoint/2010/main" val="394605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afe Supervisor Water Safety Tips-  How to Protect Yourself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17975" y="7445375"/>
            <a:ext cx="609600" cy="6096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2" y="15467"/>
            <a:ext cx="13033202" cy="9753600"/>
          </a:xfrm>
          <a:prstGeom prst="rect">
            <a:avLst/>
          </a:prstGeom>
        </p:spPr>
      </p:pic>
      <p:sp>
        <p:nvSpPr>
          <p:cNvPr id="7" name="Rounded Rectangle 6"/>
          <p:cNvSpPr/>
          <p:nvPr/>
        </p:nvSpPr>
        <p:spPr>
          <a:xfrm>
            <a:off x="237704" y="1780456"/>
            <a:ext cx="12090641" cy="6940985"/>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chemeClr val="tx1"/>
                </a:solidFill>
                <a:latin typeface="Arial" charset="0"/>
                <a:ea typeface="ＭＳ Ｐゴシック" charset="-128"/>
                <a:cs typeface="ＭＳ Ｐゴシック" charset="-128"/>
              </a:rPr>
              <a:t>    Boating Safety Tips </a:t>
            </a:r>
          </a:p>
          <a:p>
            <a:pPr lvl="0"/>
            <a:endParaRPr lang="en-US" sz="3600" dirty="0">
              <a:solidFill>
                <a:schemeClr val="tx1"/>
              </a:solidFill>
              <a:latin typeface="Arial" charset="0"/>
              <a:ea typeface="ＭＳ Ｐゴシック" charset="-128"/>
              <a:cs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Lifejackets are required for each person on a boat.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Properly fitted lifejackets can prevent drownings.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Should be worn at all times by everyone on the boat.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If you operate a boat make sure everyone has and is wearing a lifejacket. </a:t>
            </a:r>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spTree>
    <p:extLst>
      <p:ext uri="{BB962C8B-B14F-4D97-AF65-F5344CB8AC3E}">
        <p14:creationId xmlns:p14="http://schemas.microsoft.com/office/powerpoint/2010/main" val="620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pic>
        <p:nvPicPr>
          <p:cNvPr id="5" name="Safe Supervisor Water Safety Tips-  How to Protect Yourself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98975" y="2492375"/>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3004800" cy="9769067"/>
          </a:xfrm>
          <a:prstGeom prst="rect">
            <a:avLst/>
          </a:prstGeom>
        </p:spPr>
      </p:pic>
      <p:sp>
        <p:nvSpPr>
          <p:cNvPr id="7" name="Rounded Rectangle 6"/>
          <p:cNvSpPr/>
          <p:nvPr/>
        </p:nvSpPr>
        <p:spPr>
          <a:xfrm>
            <a:off x="256992" y="1780456"/>
            <a:ext cx="12313368" cy="6806083"/>
          </a:xfrm>
          <a:prstGeom prst="roundRect">
            <a:avLst/>
          </a:prstGeom>
          <a:solidFill>
            <a:schemeClr val="bg1">
              <a:alpha val="6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chemeClr val="tx1"/>
                </a:solidFill>
                <a:latin typeface="Arial" charset="0"/>
                <a:ea typeface="ＭＳ Ｐゴシック" charset="-128"/>
                <a:cs typeface="ＭＳ Ｐゴシック" charset="-128"/>
              </a:rPr>
              <a:t>Boating Safety Tips </a:t>
            </a:r>
          </a:p>
          <a:p>
            <a:pPr lvl="0"/>
            <a:endParaRPr lang="en-US" sz="3600" dirty="0">
              <a:solidFill>
                <a:schemeClr val="tx1"/>
              </a:solidFill>
              <a:latin typeface="Arial" charset="0"/>
              <a:ea typeface="ＭＳ Ｐゴシック" charset="-128"/>
              <a:cs typeface="ＭＳ Ｐゴシック" charset="-128"/>
            </a:endParaRPr>
          </a:p>
          <a:p>
            <a:pPr marL="571500" lvl="0" indent="-571500">
              <a:buFont typeface="Arial" panose="020B0604020202020204" pitchFamily="34" charset="0"/>
              <a:buChar char="•"/>
            </a:pPr>
            <a:r>
              <a:rPr lang="en-US" sz="3600" dirty="0">
                <a:solidFill>
                  <a:schemeClr val="tx1"/>
                </a:solidFill>
                <a:latin typeface="Arial" charset="0"/>
                <a:ea typeface="ＭＳ Ｐゴシック" charset="-128"/>
                <a:cs typeface="ＭＳ Ｐゴシック" charset="-128"/>
              </a:rPr>
              <a:t>Don't drink alcohol and operate a boat. </a:t>
            </a:r>
          </a:p>
          <a:p>
            <a:pPr marL="571500" lvl="0" indent="-571500">
              <a:buFont typeface="Arial" panose="020B0604020202020204" pitchFamily="34" charset="0"/>
              <a:buChar char="•"/>
            </a:pPr>
            <a:endParaRPr lang="en-US" sz="3600" dirty="0">
              <a:solidFill>
                <a:schemeClr val="tx1"/>
              </a:solidFill>
              <a:latin typeface="Arial" charset="0"/>
              <a:ea typeface="ＭＳ Ｐゴシック" charset="-128"/>
              <a:cs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Boating under the influence of alcohol is just as deadly as drinking and driving.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Drinking and boating is illegal in all U.S. states and all provinces in Canada. </a:t>
            </a:r>
          </a:p>
          <a:p>
            <a:endParaRPr lang="en-US" dirty="0"/>
          </a:p>
        </p:txBody>
      </p:sp>
      <p:sp>
        <p:nvSpPr>
          <p:cNvPr id="9" name="Content Placeholder 1"/>
          <p:cNvSpPr txBox="1">
            <a:spLocks/>
          </p:cNvSpPr>
          <p:nvPr/>
        </p:nvSpPr>
        <p:spPr bwMode="auto">
          <a:xfrm>
            <a:off x="454025" y="503398"/>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spTree>
    <p:extLst>
      <p:ext uri="{BB962C8B-B14F-4D97-AF65-F5344CB8AC3E}">
        <p14:creationId xmlns:p14="http://schemas.microsoft.com/office/powerpoint/2010/main" val="10379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004800" cy="9875520"/>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pic>
        <p:nvPicPr>
          <p:cNvPr id="5" name="Safe Supervisor Water Safety Tips-  How to Protect Yourself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60975" y="5045075"/>
            <a:ext cx="609600" cy="609600"/>
          </a:xfrm>
          <a:prstGeom prst="rect">
            <a:avLst/>
          </a:prstGeom>
        </p:spPr>
      </p:pic>
      <p:sp>
        <p:nvSpPr>
          <p:cNvPr id="7" name="Rounded Rectangle 6"/>
          <p:cNvSpPr/>
          <p:nvPr/>
        </p:nvSpPr>
        <p:spPr>
          <a:xfrm>
            <a:off x="473596" y="1726481"/>
            <a:ext cx="11861452" cy="7398791"/>
          </a:xfrm>
          <a:prstGeom prst="roundRect">
            <a:avLst>
              <a:gd name="adj" fmla="val 15318"/>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chemeClr val="tx1"/>
                </a:solidFill>
                <a:latin typeface="Arial" charset="0"/>
                <a:ea typeface="ＭＳ Ｐゴシック" charset="-128"/>
                <a:cs typeface="ＭＳ Ｐゴシック" charset="-128"/>
              </a:rPr>
              <a:t>  Boating Safety Tips </a:t>
            </a:r>
          </a:p>
          <a:p>
            <a:pPr lvl="0"/>
            <a:endParaRPr lang="en-US" sz="3600" dirty="0">
              <a:solidFill>
                <a:schemeClr val="tx1"/>
              </a:solidFill>
              <a:latin typeface="Arial" charset="0"/>
              <a:ea typeface="ＭＳ Ｐゴシック" charset="-128"/>
              <a:cs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Take a course on boating safety.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Make sure your boat is in good operational order.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Check gasoline and fluid levels.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Check the weather forecast. </a:t>
            </a:r>
          </a:p>
          <a:p>
            <a:pPr marL="571500" indent="-571500">
              <a:buFont typeface="Arial" panose="020B0604020202020204" pitchFamily="34" charset="0"/>
              <a:buChar char="•"/>
            </a:pPr>
            <a:endParaRPr lang="en-US" sz="3600" dirty="0">
              <a:solidFill>
                <a:schemeClr val="tx1"/>
              </a:solidFill>
              <a:latin typeface="Arial" charset="0"/>
              <a:ea typeface="ＭＳ Ｐゴシック" charset="-128"/>
            </a:endParaRPr>
          </a:p>
          <a:p>
            <a:pPr marL="571500" indent="-571500">
              <a:buFont typeface="Arial" panose="020B0604020202020204" pitchFamily="34" charset="0"/>
              <a:buChar char="•"/>
            </a:pPr>
            <a:r>
              <a:rPr lang="en-US" sz="3600" dirty="0">
                <a:solidFill>
                  <a:schemeClr val="tx1"/>
                </a:solidFill>
                <a:latin typeface="Arial" charset="0"/>
                <a:ea typeface="ＭＳ Ｐゴシック" charset="-128"/>
              </a:rPr>
              <a:t>If you see lightning or hear thunder get off the water immediately. </a:t>
            </a:r>
          </a:p>
          <a:p>
            <a:endParaRPr lang="en-US" dirty="0"/>
          </a:p>
        </p:txBody>
      </p:sp>
    </p:spTree>
    <p:extLst>
      <p:ext uri="{BB962C8B-B14F-4D97-AF65-F5344CB8AC3E}">
        <p14:creationId xmlns:p14="http://schemas.microsoft.com/office/powerpoint/2010/main" val="208491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22231</TotalTime>
  <Words>1472</Words>
  <Application>Microsoft Office PowerPoint</Application>
  <PresentationFormat>Custom</PresentationFormat>
  <Paragraphs>215</Paragraphs>
  <Slides>14</Slides>
  <Notes>14</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ＭＳ Ｐゴシック</vt:lpstr>
      <vt:lpstr>Arial</vt:lpstr>
      <vt:lpstr>Calibri</vt:lpstr>
      <vt:lpstr>Office Theme</vt:lpstr>
      <vt:lpstr>Click to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JGH</dc:creator>
  <cp:lastModifiedBy>Natae Bugg</cp:lastModifiedBy>
  <cp:revision>1040</cp:revision>
  <dcterms:created xsi:type="dcterms:W3CDTF">2012-07-09T09:48:13Z</dcterms:created>
  <dcterms:modified xsi:type="dcterms:W3CDTF">2016-06-20T20:22:59Z</dcterms:modified>
</cp:coreProperties>
</file>