
<file path=[Content_Types].xml><?xml version="1.0" encoding="utf-8"?>
<Types xmlns="http://schemas.openxmlformats.org/package/2006/content-types">
  <Default Extension="bin" ContentType="audio/unknown"/>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22"/>
  </p:notesMasterIdLst>
  <p:sldIdLst>
    <p:sldId id="269" r:id="rId5"/>
    <p:sldId id="606" r:id="rId6"/>
    <p:sldId id="613" r:id="rId7"/>
    <p:sldId id="625" r:id="rId8"/>
    <p:sldId id="626" r:id="rId9"/>
    <p:sldId id="627" r:id="rId10"/>
    <p:sldId id="628" r:id="rId11"/>
    <p:sldId id="629" r:id="rId12"/>
    <p:sldId id="614" r:id="rId13"/>
    <p:sldId id="622" r:id="rId14"/>
    <p:sldId id="631" r:id="rId15"/>
    <p:sldId id="632" r:id="rId16"/>
    <p:sldId id="633" r:id="rId17"/>
    <p:sldId id="634" r:id="rId18"/>
    <p:sldId id="635" r:id="rId19"/>
    <p:sldId id="636" r:id="rId20"/>
    <p:sldId id="630" r:id="rId21"/>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09" autoAdjust="0"/>
    <p:restoredTop sz="47839" autoAdjust="0"/>
  </p:normalViewPr>
  <p:slideViewPr>
    <p:cSldViewPr>
      <p:cViewPr>
        <p:scale>
          <a:sx n="26" d="100"/>
          <a:sy n="26" d="100"/>
        </p:scale>
        <p:origin x="956" y="652"/>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25.05.2021</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bcnewyork.com/news/coronavirus/busting-some-common-myths-and-misconceptions-surrounding-coronavirus/2309893/"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dc.gov/coronavirus/2019-ncov/about/steps-when-sick.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ejm.org/doi/full/10.1056/NEJMc2001737?query=featured_home"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jamanetwork.com/journals/jama/fullarticle/2762028?guestAccessKey=9e4e116a-7ab4-4a98-97b7-9b0bbedb5c6f&amp;utm_source=For_The_Media&amp;utm_medium=referral&amp;utm_campaign=ftm_links&amp;utm_content=tfl&amp;utm_term=02212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Misconceptions and Frequently Asked Questions</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Source: </a:t>
            </a:r>
            <a:r>
              <a:rPr lang="en-CA" dirty="0">
                <a:hlinkClick r:id="rId3"/>
              </a:rPr>
              <a:t>https://www.nbcnewyork.com/news/coronavirus/busting-some-common-myths-and-misconceptions-surrounding-coronavirus/2309893/</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2338256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fontAlgn="base">
              <a:lnSpc>
                <a:spcPct val="90000"/>
              </a:lnSpc>
              <a:spcAft>
                <a:spcPts val="600"/>
              </a:spcAft>
              <a:buFont typeface="Arial" panose="020B0604020202020204" pitchFamily="34" charset="0"/>
              <a:buNone/>
            </a:pPr>
            <a:r>
              <a:rPr lang="en-US" sz="1200" b="1" dirty="0"/>
              <a:t>DOES SPRAYING YOUR BODY WITH ALCOHOL OR CHLORINE KILL THE VIRUS?</a:t>
            </a:r>
          </a:p>
          <a:p>
            <a:pPr indent="-228600" defTabSz="914400" fontAlgn="base">
              <a:lnSpc>
                <a:spcPct val="90000"/>
              </a:lnSpc>
              <a:spcAft>
                <a:spcPts val="600"/>
              </a:spcAft>
              <a:buFont typeface="Arial" panose="020B0604020202020204" pitchFamily="34" charset="0"/>
              <a:buChar char="•"/>
            </a:pPr>
            <a:endParaRPr lang="en-US" sz="1200" dirty="0"/>
          </a:p>
          <a:p>
            <a:pPr indent="-228600" defTabSz="914400" fontAlgn="base">
              <a:lnSpc>
                <a:spcPct val="90000"/>
              </a:lnSpc>
              <a:spcAft>
                <a:spcPts val="600"/>
              </a:spcAft>
              <a:buFont typeface="Arial" panose="020B0604020202020204" pitchFamily="34" charset="0"/>
              <a:buChar char="•"/>
            </a:pPr>
            <a:r>
              <a:rPr lang="en-US" sz="1200" dirty="0"/>
              <a:t>Doctors say don't try it. Aside from it potentially hurting you, it won't kill viruses that have already entered your body.</a:t>
            </a:r>
          </a:p>
          <a:p>
            <a:endParaRPr lang="en-CA" dirty="0"/>
          </a:p>
        </p:txBody>
      </p:sp>
      <p:sp>
        <p:nvSpPr>
          <p:cNvPr id="4" name="Slide Number Placeholder 3"/>
          <p:cNvSpPr>
            <a:spLocks noGrp="1"/>
          </p:cNvSpPr>
          <p:nvPr>
            <p:ph type="sldNum" sz="quarter" idx="5"/>
          </p:nvPr>
        </p:nvSpPr>
        <p:spPr/>
        <p:txBody>
          <a:bodyPr/>
          <a:lstStyle/>
          <a:p>
            <a:fld id="{BD9C3A12-1E0F-412B-B376-8089A55D946C}" type="slidenum">
              <a:rPr lang="uk-UA" smtClean="0"/>
              <a:t>11</a:t>
            </a:fld>
            <a:endParaRPr lang="uk-UA"/>
          </a:p>
        </p:txBody>
      </p:sp>
    </p:spTree>
    <p:extLst>
      <p:ext uri="{BB962C8B-B14F-4D97-AF65-F5344CB8AC3E}">
        <p14:creationId xmlns:p14="http://schemas.microsoft.com/office/powerpoint/2010/main" val="2596376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fontAlgn="base">
              <a:lnSpc>
                <a:spcPct val="90000"/>
              </a:lnSpc>
              <a:spcAft>
                <a:spcPts val="600"/>
              </a:spcAft>
              <a:buFont typeface="Arial" panose="020B0604020202020204" pitchFamily="34" charset="0"/>
              <a:buNone/>
            </a:pPr>
            <a:r>
              <a:rPr lang="en-US" sz="1200" b="1" dirty="0"/>
              <a:t>CAN PETS POTENTIALLY SPREAD THE NEW CORONAVIRUS?</a:t>
            </a:r>
          </a:p>
          <a:p>
            <a:pPr indent="-228600" defTabSz="914400" fontAlgn="base">
              <a:lnSpc>
                <a:spcPct val="90000"/>
              </a:lnSpc>
              <a:spcAft>
                <a:spcPts val="600"/>
              </a:spcAft>
              <a:buFont typeface="Arial" panose="020B0604020202020204" pitchFamily="34" charset="0"/>
              <a:buChar char="•"/>
            </a:pPr>
            <a:endParaRPr lang="en-US" sz="1200" dirty="0"/>
          </a:p>
          <a:p>
            <a:pPr fontAlgn="base"/>
            <a:r>
              <a:rPr lang="en-US" sz="1200" b="0" i="0" kern="1200" dirty="0">
                <a:solidFill>
                  <a:schemeClr val="tx1"/>
                </a:solidFill>
                <a:effectLst/>
                <a:latin typeface="+mn-lt"/>
                <a:ea typeface="+mn-ea"/>
                <a:cs typeface="+mn-cs"/>
              </a:rPr>
              <a:t>The WHO says there is no evidence that cats or dogs can be infected, or spread the virus that causes COVID-19.</a:t>
            </a:r>
          </a:p>
          <a:p>
            <a:endParaRPr lang="en-CA" dirty="0"/>
          </a:p>
        </p:txBody>
      </p:sp>
      <p:sp>
        <p:nvSpPr>
          <p:cNvPr id="4" name="Slide Number Placeholder 3"/>
          <p:cNvSpPr>
            <a:spLocks noGrp="1"/>
          </p:cNvSpPr>
          <p:nvPr>
            <p:ph type="sldNum" sz="quarter" idx="5"/>
          </p:nvPr>
        </p:nvSpPr>
        <p:spPr/>
        <p:txBody>
          <a:bodyPr/>
          <a:lstStyle/>
          <a:p>
            <a:fld id="{BD9C3A12-1E0F-412B-B376-8089A55D946C}" type="slidenum">
              <a:rPr lang="uk-UA" smtClean="0"/>
              <a:t>12</a:t>
            </a:fld>
            <a:endParaRPr lang="uk-UA"/>
          </a:p>
        </p:txBody>
      </p:sp>
    </p:spTree>
    <p:extLst>
      <p:ext uri="{BB962C8B-B14F-4D97-AF65-F5344CB8AC3E}">
        <p14:creationId xmlns:p14="http://schemas.microsoft.com/office/powerpoint/2010/main" val="54079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fontAlgn="base">
              <a:lnSpc>
                <a:spcPct val="90000"/>
              </a:lnSpc>
              <a:spcAft>
                <a:spcPts val="600"/>
              </a:spcAft>
            </a:pPr>
            <a:r>
              <a:rPr lang="en-US" sz="1200" b="1" dirty="0"/>
              <a:t>DO FLU OR PNEUMONIA VACCINES PROTECT YOU FROM GETTING THIS STRAIN OF CORONAVIRUS?</a:t>
            </a:r>
            <a:endParaRPr lang="en-US" sz="1200" dirty="0"/>
          </a:p>
          <a:p>
            <a:pPr indent="-228600" defTabSz="914400" fontAlgn="base">
              <a:lnSpc>
                <a:spcPct val="90000"/>
              </a:lnSpc>
              <a:spcAft>
                <a:spcPts val="600"/>
              </a:spcAft>
              <a:buFont typeface="Arial" panose="020B0604020202020204" pitchFamily="34" charset="0"/>
              <a:buChar char="•"/>
            </a:pPr>
            <a:r>
              <a:rPr lang="en-US" sz="1200" dirty="0"/>
              <a:t>No. The flu vaccine is meant to protect you against influenza A and influenza B, and the pneumonia vaccine is to protect you against bacterial pneumonia. The pneumonia that is caused from COVID-19 is a viral pneumonia, there's no cure for that. The only treatment for that right now is supportive care, fluids, oxygen, Tylenol, ibuprofen — that sort of thing.</a:t>
            </a:r>
          </a:p>
          <a:p>
            <a:endParaRPr lang="en-CA" dirty="0"/>
          </a:p>
        </p:txBody>
      </p:sp>
      <p:sp>
        <p:nvSpPr>
          <p:cNvPr id="4" name="Slide Number Placeholder 3"/>
          <p:cNvSpPr>
            <a:spLocks noGrp="1"/>
          </p:cNvSpPr>
          <p:nvPr>
            <p:ph type="sldNum" sz="quarter" idx="5"/>
          </p:nvPr>
        </p:nvSpPr>
        <p:spPr/>
        <p:txBody>
          <a:bodyPr/>
          <a:lstStyle/>
          <a:p>
            <a:fld id="{BD9C3A12-1E0F-412B-B376-8089A55D946C}" type="slidenum">
              <a:rPr lang="uk-UA" smtClean="0"/>
              <a:t>13</a:t>
            </a:fld>
            <a:endParaRPr lang="uk-UA"/>
          </a:p>
        </p:txBody>
      </p:sp>
    </p:spTree>
    <p:extLst>
      <p:ext uri="{BB962C8B-B14F-4D97-AF65-F5344CB8AC3E}">
        <p14:creationId xmlns:p14="http://schemas.microsoft.com/office/powerpoint/2010/main" val="2900361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fontAlgn="base">
              <a:lnSpc>
                <a:spcPct val="90000"/>
              </a:lnSpc>
              <a:spcAft>
                <a:spcPts val="600"/>
              </a:spcAft>
              <a:buFont typeface="Arial" panose="020B0604020202020204" pitchFamily="34" charset="0"/>
              <a:buNone/>
            </a:pPr>
            <a:r>
              <a:rPr lang="en-US" sz="1200" b="1" dirty="0"/>
              <a:t>DO WE NEED TO PREPARE FOR A POSSIBLE PANDEMIC (BUYING CANNED GOODS, SUPPLIES, ETC.)?</a:t>
            </a:r>
            <a:endParaRPr lang="en-US" sz="1200" dirty="0"/>
          </a:p>
          <a:p>
            <a:pPr indent="-228600" defTabSz="914400" fontAlgn="base">
              <a:lnSpc>
                <a:spcPct val="90000"/>
              </a:lnSpc>
              <a:spcAft>
                <a:spcPts val="600"/>
              </a:spcAft>
              <a:buFont typeface="Arial" panose="020B0604020202020204" pitchFamily="34" charset="0"/>
              <a:buChar char="•"/>
            </a:pPr>
            <a:r>
              <a:rPr lang="en-US" sz="1200" dirty="0"/>
              <a:t>It's always a good idea to have some water, some canned foods in case of any emergency, whether it's a hurricane or a tornado or a viral pandemic. You don't have to go out and spend $1,000 on groceries, but it's not a bad idea to have a supply at your home for safety purposes ... It's also very important to make sure you have a proper amount of medications and make sure they're stored properly as well.</a:t>
            </a:r>
          </a:p>
          <a:p>
            <a:endParaRPr lang="en-CA" dirty="0"/>
          </a:p>
        </p:txBody>
      </p:sp>
      <p:sp>
        <p:nvSpPr>
          <p:cNvPr id="4" name="Slide Number Placeholder 3"/>
          <p:cNvSpPr>
            <a:spLocks noGrp="1"/>
          </p:cNvSpPr>
          <p:nvPr>
            <p:ph type="sldNum" sz="quarter" idx="5"/>
          </p:nvPr>
        </p:nvSpPr>
        <p:spPr/>
        <p:txBody>
          <a:bodyPr/>
          <a:lstStyle/>
          <a:p>
            <a:fld id="{BD9C3A12-1E0F-412B-B376-8089A55D946C}" type="slidenum">
              <a:rPr lang="uk-UA" smtClean="0"/>
              <a:t>14</a:t>
            </a:fld>
            <a:endParaRPr lang="uk-UA"/>
          </a:p>
        </p:txBody>
      </p:sp>
    </p:spTree>
    <p:extLst>
      <p:ext uri="{BB962C8B-B14F-4D97-AF65-F5344CB8AC3E}">
        <p14:creationId xmlns:p14="http://schemas.microsoft.com/office/powerpoint/2010/main" val="4164607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fontAlgn="base">
              <a:lnSpc>
                <a:spcPct val="90000"/>
              </a:lnSpc>
              <a:spcAft>
                <a:spcPts val="600"/>
              </a:spcAft>
              <a:buFont typeface="Arial" panose="020B0604020202020204" pitchFamily="34" charset="0"/>
              <a:buNone/>
            </a:pPr>
            <a:r>
              <a:rPr lang="en-US" sz="1200" b="1" dirty="0"/>
              <a:t>HOW CONTAGIOUS IS THIS STRAIN OF CORONAVIRUS?</a:t>
            </a:r>
            <a:endParaRPr lang="en-US" sz="1200" dirty="0"/>
          </a:p>
          <a:p>
            <a:pPr indent="-228600" defTabSz="914400" fontAlgn="base">
              <a:lnSpc>
                <a:spcPct val="90000"/>
              </a:lnSpc>
              <a:spcAft>
                <a:spcPts val="600"/>
              </a:spcAft>
              <a:buFont typeface="Arial" panose="020B0604020202020204" pitchFamily="34" charset="0"/>
              <a:buChar char="•"/>
            </a:pPr>
            <a:r>
              <a:rPr lang="en-US" sz="1200" dirty="0"/>
              <a:t>This strain of the coronavirus, COVID-19, seems to be highly infectious, highly contagious, and is usually spread if someone is coughing and sneezing, and those particles get into your lungs, into your eyes, into your nose and into your mouth. That's why it's so important if you're coughing and sneezing, cough into your elbow. If you're sick — stay home. Don't go work if you're sick, don't travel if you're sick and take common sense precautions.</a:t>
            </a:r>
          </a:p>
          <a:p>
            <a:endParaRPr lang="en-CA" dirty="0"/>
          </a:p>
        </p:txBody>
      </p:sp>
      <p:sp>
        <p:nvSpPr>
          <p:cNvPr id="4" name="Slide Number Placeholder 3"/>
          <p:cNvSpPr>
            <a:spLocks noGrp="1"/>
          </p:cNvSpPr>
          <p:nvPr>
            <p:ph type="sldNum" sz="quarter" idx="5"/>
          </p:nvPr>
        </p:nvSpPr>
        <p:spPr/>
        <p:txBody>
          <a:bodyPr/>
          <a:lstStyle/>
          <a:p>
            <a:fld id="{BD9C3A12-1E0F-412B-B376-8089A55D946C}" type="slidenum">
              <a:rPr lang="uk-UA" smtClean="0"/>
              <a:t>15</a:t>
            </a:fld>
            <a:endParaRPr lang="uk-UA"/>
          </a:p>
        </p:txBody>
      </p:sp>
    </p:spTree>
    <p:extLst>
      <p:ext uri="{BB962C8B-B14F-4D97-AF65-F5344CB8AC3E}">
        <p14:creationId xmlns:p14="http://schemas.microsoft.com/office/powerpoint/2010/main" val="1495406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fontAlgn="base">
              <a:lnSpc>
                <a:spcPct val="90000"/>
              </a:lnSpc>
              <a:spcAft>
                <a:spcPts val="600"/>
              </a:spcAft>
              <a:buFont typeface="Arial" panose="020B0604020202020204" pitchFamily="34" charset="0"/>
              <a:buNone/>
            </a:pPr>
            <a:r>
              <a:rPr lang="en-US" sz="1200" b="1" dirty="0"/>
              <a:t>ARE FACEMASKS NECESSARY?</a:t>
            </a:r>
          </a:p>
          <a:p>
            <a:pPr indent="-228600" defTabSz="914400" fontAlgn="base">
              <a:lnSpc>
                <a:spcPct val="90000"/>
              </a:lnSpc>
              <a:spcAft>
                <a:spcPts val="600"/>
              </a:spcAft>
              <a:buFont typeface="Arial" panose="020B0604020202020204" pitchFamily="34" charset="0"/>
              <a:buChar char="•"/>
            </a:pPr>
            <a:r>
              <a:rPr lang="en-US" sz="1200" dirty="0"/>
              <a:t>Facemasks are only necessary if you're a doctor, if you're a nurse, if you're working in a hospital, if you're a health care provider taking care of someone that might have a virus that's highly transmissible. If you're walking down the street, if you're not in the medical field, no, you don't need to wear a mask. It really is not going to protest you against the coronavirus, or any other virus ... they're microscopic, they can penetrate through masks.</a:t>
            </a:r>
          </a:p>
          <a:p>
            <a:endParaRPr lang="en-CA" dirty="0"/>
          </a:p>
        </p:txBody>
      </p:sp>
      <p:sp>
        <p:nvSpPr>
          <p:cNvPr id="4" name="Slide Number Placeholder 3"/>
          <p:cNvSpPr>
            <a:spLocks noGrp="1"/>
          </p:cNvSpPr>
          <p:nvPr>
            <p:ph type="sldNum" sz="quarter" idx="5"/>
          </p:nvPr>
        </p:nvSpPr>
        <p:spPr/>
        <p:txBody>
          <a:bodyPr/>
          <a:lstStyle/>
          <a:p>
            <a:fld id="{BD9C3A12-1E0F-412B-B376-8089A55D946C}" type="slidenum">
              <a:rPr lang="uk-UA" smtClean="0"/>
              <a:t>16</a:t>
            </a:fld>
            <a:endParaRPr lang="uk-UA"/>
          </a:p>
        </p:txBody>
      </p:sp>
    </p:spTree>
    <p:extLst>
      <p:ext uri="{BB962C8B-B14F-4D97-AF65-F5344CB8AC3E}">
        <p14:creationId xmlns:p14="http://schemas.microsoft.com/office/powerpoint/2010/main" val="928114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Stay home except to get medical care</a:t>
            </a:r>
          </a:p>
          <a:p>
            <a:r>
              <a:rPr lang="en-US" sz="1200" b="0" i="0" kern="1200" dirty="0">
                <a:solidFill>
                  <a:schemeClr val="tx1"/>
                </a:solidFill>
                <a:effectLst/>
                <a:latin typeface="+mn-lt"/>
                <a:ea typeface="+mn-ea"/>
                <a:cs typeface="+mn-cs"/>
              </a:rPr>
              <a:t>People who are mildly ill with COVID-19 are able to isolate at home during their illness. You should restrict activities outside your home, except for getting medical care. Do not go to work, school, or public areas. Avoid using public transportation, ride-sharing, or taxis.</a:t>
            </a:r>
          </a:p>
          <a:p>
            <a:r>
              <a:rPr lang="en-US" sz="1200" b="1" i="0" kern="1200" dirty="0">
                <a:solidFill>
                  <a:schemeClr val="tx1"/>
                </a:solidFill>
                <a:effectLst/>
                <a:latin typeface="+mn-lt"/>
                <a:ea typeface="+mn-ea"/>
                <a:cs typeface="+mn-cs"/>
              </a:rPr>
              <a:t>Separate yourself from other people and animals in your home</a:t>
            </a:r>
          </a:p>
          <a:p>
            <a:r>
              <a:rPr lang="en-US" sz="1200" b="0" i="0" kern="1200" dirty="0">
                <a:solidFill>
                  <a:schemeClr val="tx1"/>
                </a:solidFill>
                <a:effectLst/>
                <a:latin typeface="+mn-lt"/>
                <a:ea typeface="+mn-ea"/>
                <a:cs typeface="+mn-cs"/>
              </a:rPr>
              <a:t>People: As much as possible, you should stay in a specific room and away from other people in your home. Also, you should use a separate bathroom, if available.</a:t>
            </a:r>
          </a:p>
          <a:p>
            <a:r>
              <a:rPr lang="en-US" sz="1200" b="0" i="0" kern="1200" dirty="0">
                <a:solidFill>
                  <a:schemeClr val="tx1"/>
                </a:solidFill>
                <a:effectLst/>
                <a:latin typeface="+mn-lt"/>
                <a:ea typeface="+mn-ea"/>
                <a:cs typeface="+mn-cs"/>
              </a:rPr>
              <a:t>Animals: You should restrict contact with pets and other animals while you are sick with COVID-19, just like you would around other people. Although there have not been reports of pets or other animals becoming sick with COVID-19, it is still recommended that people sick with COVID-19 limit contact with animals until more information is known about the virus. When possible, have another member of your household care for your animals while you are sick. If you are sick with COVID-19, avoid contact with your pet, including petting, snuggling, being kissed or licked, and sharing food. If you must care for your pet or be around animals while you are sick, wash your hands before and after you interact with pets and wear a facemask. </a:t>
            </a:r>
          </a:p>
          <a:p>
            <a:r>
              <a:rPr lang="en-US" sz="1200" b="1" i="0" kern="1200" dirty="0">
                <a:solidFill>
                  <a:schemeClr val="tx1"/>
                </a:solidFill>
                <a:effectLst/>
                <a:latin typeface="+mn-lt"/>
                <a:ea typeface="+mn-ea"/>
                <a:cs typeface="+mn-cs"/>
              </a:rPr>
              <a:t>Call ahead before visiting your doctor</a:t>
            </a:r>
          </a:p>
          <a:p>
            <a:r>
              <a:rPr lang="en-US" sz="1200" b="0" i="0" kern="1200" dirty="0">
                <a:solidFill>
                  <a:schemeClr val="tx1"/>
                </a:solidFill>
                <a:effectLst/>
                <a:latin typeface="+mn-lt"/>
                <a:ea typeface="+mn-ea"/>
                <a:cs typeface="+mn-cs"/>
              </a:rPr>
              <a:t>If you have a medical appointment, call the healthcare provider and tell them that you have or may have COVID-19. This will help the healthcare provider’s office take steps to keep other people from getting infected or exposed.</a:t>
            </a:r>
          </a:p>
          <a:p>
            <a:r>
              <a:rPr lang="en-US" sz="1200" b="1" i="0" kern="1200" dirty="0">
                <a:solidFill>
                  <a:schemeClr val="tx1"/>
                </a:solidFill>
                <a:effectLst/>
                <a:latin typeface="+mn-lt"/>
                <a:ea typeface="+mn-ea"/>
                <a:cs typeface="+mn-cs"/>
              </a:rPr>
              <a:t>Wear a facemask</a:t>
            </a:r>
          </a:p>
          <a:p>
            <a:r>
              <a:rPr lang="en-US" sz="1200" b="0" i="0" kern="1200" dirty="0">
                <a:solidFill>
                  <a:schemeClr val="tx1"/>
                </a:solidFill>
                <a:effectLst/>
                <a:latin typeface="+mn-lt"/>
                <a:ea typeface="+mn-ea"/>
                <a:cs typeface="+mn-cs"/>
              </a:rPr>
              <a:t>You should wear a facemask when you are around other people (e.g., sharing a room or vehicle) or pets and before you enter a healthcare provider’s office. If you are not able to wear a facemask (for example, because it causes trouble breathing), then people who live with you should not stay in the same room with you, or they should wear a facemask if they enter your room.</a:t>
            </a:r>
          </a:p>
          <a:p>
            <a:r>
              <a:rPr lang="en-US" sz="1200" b="1" i="0" kern="1200" dirty="0">
                <a:solidFill>
                  <a:schemeClr val="tx1"/>
                </a:solidFill>
                <a:effectLst/>
                <a:latin typeface="+mn-lt"/>
                <a:ea typeface="+mn-ea"/>
                <a:cs typeface="+mn-cs"/>
              </a:rPr>
              <a:t>Cover your coughs and sneezes</a:t>
            </a:r>
          </a:p>
          <a:p>
            <a:r>
              <a:rPr lang="en-US" sz="1200" b="0" i="0" kern="1200" dirty="0">
                <a:solidFill>
                  <a:schemeClr val="tx1"/>
                </a:solidFill>
                <a:effectLst/>
                <a:latin typeface="+mn-lt"/>
                <a:ea typeface="+mn-ea"/>
                <a:cs typeface="+mn-cs"/>
              </a:rPr>
              <a:t>Cover your mouth and nose with a tissue when you cough or sneeze. Throw used tissues in a lined trash can. Immediately wash your hands with soap and water for at least 20 seconds or, if soap and water are not available, clean your hands with an alcohol-based hand sanitizer that contains at least 60% alcohol.</a:t>
            </a:r>
          </a:p>
          <a:p>
            <a:r>
              <a:rPr lang="en-US" sz="1200" b="1" i="0" kern="1200" dirty="0">
                <a:solidFill>
                  <a:schemeClr val="tx1"/>
                </a:solidFill>
                <a:effectLst/>
                <a:latin typeface="+mn-lt"/>
                <a:ea typeface="+mn-ea"/>
                <a:cs typeface="+mn-cs"/>
              </a:rPr>
              <a:t>Clean your hands often</a:t>
            </a:r>
          </a:p>
          <a:p>
            <a:r>
              <a:rPr lang="en-US" sz="1200" b="0" i="0" kern="1200" dirty="0">
                <a:solidFill>
                  <a:schemeClr val="tx1"/>
                </a:solidFill>
                <a:effectLst/>
                <a:latin typeface="+mn-lt"/>
                <a:ea typeface="+mn-ea"/>
                <a:cs typeface="+mn-cs"/>
              </a:rPr>
              <a:t>Wash your hands often with soap and water for at least 20 seconds, especially after blowing your nose, coughing, or sneezing; going to the bathroom; and before eating or preparing food. If soap and water are not readily available, use an alcohol-based hand sanitizer with at least 60% alcohol, covering all surfaces of your hands and rubbing them together until they feel dry.</a:t>
            </a:r>
          </a:p>
          <a:p>
            <a:r>
              <a:rPr lang="en-US" sz="1200" b="0" i="0" kern="1200" dirty="0">
                <a:solidFill>
                  <a:schemeClr val="tx1"/>
                </a:solidFill>
                <a:effectLst/>
                <a:latin typeface="+mn-lt"/>
                <a:ea typeface="+mn-ea"/>
                <a:cs typeface="+mn-cs"/>
              </a:rPr>
              <a:t>Soap and water are the best option if hands are visibly dirty. Avoid touching your eyes, nose, and mouth with unwashed hands.</a:t>
            </a:r>
          </a:p>
          <a:p>
            <a:r>
              <a:rPr lang="en-US" sz="1200" b="0" i="0" kern="1200" dirty="0">
                <a:solidFill>
                  <a:schemeClr val="tx1"/>
                </a:solidFill>
                <a:effectLst/>
                <a:latin typeface="+mn-lt"/>
                <a:ea typeface="+mn-ea"/>
                <a:cs typeface="+mn-cs"/>
              </a:rPr>
              <a:t>Avoid sharing personal household items</a:t>
            </a:r>
          </a:p>
          <a:p>
            <a:r>
              <a:rPr lang="en-US" sz="1200" b="0" i="0" kern="1200" dirty="0">
                <a:solidFill>
                  <a:schemeClr val="tx1"/>
                </a:solidFill>
                <a:effectLst/>
                <a:latin typeface="+mn-lt"/>
                <a:ea typeface="+mn-ea"/>
                <a:cs typeface="+mn-cs"/>
              </a:rPr>
              <a:t>You should not share dishes, drinking glasses, cups, eating utensils, towels, or bedding with other people or pets in your home. After using these items, they should be washed thoroughly with soap and water.</a:t>
            </a:r>
          </a:p>
          <a:p>
            <a:r>
              <a:rPr lang="en-US" sz="1200" b="1" i="0" kern="1200" dirty="0">
                <a:solidFill>
                  <a:schemeClr val="tx1"/>
                </a:solidFill>
                <a:effectLst/>
                <a:latin typeface="+mn-lt"/>
                <a:ea typeface="+mn-ea"/>
                <a:cs typeface="+mn-cs"/>
              </a:rPr>
              <a:t>Clean all “high-touch” surfaces everyday</a:t>
            </a:r>
          </a:p>
          <a:p>
            <a:r>
              <a:rPr lang="en-US" sz="1200" b="0" i="0" kern="1200" dirty="0">
                <a:solidFill>
                  <a:schemeClr val="tx1"/>
                </a:solidFill>
                <a:effectLst/>
                <a:latin typeface="+mn-lt"/>
                <a:ea typeface="+mn-ea"/>
                <a:cs typeface="+mn-cs"/>
              </a:rPr>
              <a:t>High touch surfaces include counters, tabletops, doorknobs, bathroom fixtures, toilets, phones, keyboards, tablets, and bedside tables. Also, clean any surfaces that may have blood, stool, or body fluids on them. Use a household cleaning spray or wipe, according to the label instructions. Labels contain instructions for safe and effective use of the cleaning product including precautions you should take when applying the product, such as wearing gloves and making sure you have good ventilation during use of the product.</a:t>
            </a:r>
          </a:p>
          <a:p>
            <a:r>
              <a:rPr lang="en-US" sz="1200" b="1" i="0" kern="1200" dirty="0">
                <a:solidFill>
                  <a:schemeClr val="tx1"/>
                </a:solidFill>
                <a:effectLst/>
                <a:latin typeface="+mn-lt"/>
                <a:ea typeface="+mn-ea"/>
                <a:cs typeface="+mn-cs"/>
              </a:rPr>
              <a:t>Monitor your symptoms</a:t>
            </a:r>
          </a:p>
          <a:p>
            <a:r>
              <a:rPr lang="en-US" sz="1200" b="0" i="0" kern="1200" dirty="0">
                <a:solidFill>
                  <a:schemeClr val="tx1"/>
                </a:solidFill>
                <a:effectLst/>
                <a:latin typeface="+mn-lt"/>
                <a:ea typeface="+mn-ea"/>
                <a:cs typeface="+mn-cs"/>
              </a:rPr>
              <a:t>Seek prompt medical attention if your illness is worsening (e.g., difficulty breathing). </a:t>
            </a:r>
            <a:r>
              <a:rPr lang="en-US" sz="1200" b="1" i="0" kern="1200" dirty="0">
                <a:solidFill>
                  <a:schemeClr val="tx1"/>
                </a:solidFill>
                <a:effectLst/>
                <a:latin typeface="+mn-lt"/>
                <a:ea typeface="+mn-ea"/>
                <a:cs typeface="+mn-cs"/>
              </a:rPr>
              <a:t>Before</a:t>
            </a:r>
            <a:r>
              <a:rPr lang="en-US" sz="1200" b="0" i="0" kern="1200" dirty="0">
                <a:solidFill>
                  <a:schemeClr val="tx1"/>
                </a:solidFill>
                <a:effectLst/>
                <a:latin typeface="+mn-lt"/>
                <a:ea typeface="+mn-ea"/>
                <a:cs typeface="+mn-cs"/>
              </a:rPr>
              <a:t> seeking care, call your healthcare provider and tell them that you have, or are being evaluated for, COVID-19. Put on a facemask before you enter the facility. These steps will help the healthcare provider’s office to keep other people in the office or waiting room from getting infected or exposed. Ask your healthcare provider to call the local or state health department. Persons who are placed under active monitoring or facilitated self-monitoring should follow instructions provided by their local health department or occupational health professionals, as appropriate.</a:t>
            </a:r>
          </a:p>
          <a:p>
            <a:r>
              <a:rPr lang="en-US" sz="1200" b="0" i="0" kern="1200" dirty="0">
                <a:solidFill>
                  <a:schemeClr val="tx1"/>
                </a:solidFill>
                <a:effectLst/>
                <a:latin typeface="+mn-lt"/>
                <a:ea typeface="+mn-ea"/>
                <a:cs typeface="+mn-cs"/>
              </a:rPr>
              <a:t>If you have a medical emergency and need to call 911, notify the dispatch personnel that you have, or are being evaluated for COVID-19. If possible, put on a facemask before emergency medical services arrive.</a:t>
            </a:r>
          </a:p>
          <a:p>
            <a:r>
              <a:rPr lang="en-US" sz="1200" b="1" i="0" kern="1200" dirty="0">
                <a:solidFill>
                  <a:schemeClr val="tx1"/>
                </a:solidFill>
                <a:effectLst/>
                <a:latin typeface="+mn-lt"/>
                <a:ea typeface="+mn-ea"/>
                <a:cs typeface="+mn-cs"/>
              </a:rPr>
              <a:t>Discontinuing home isolation</a:t>
            </a:r>
          </a:p>
          <a:p>
            <a:r>
              <a:rPr lang="en-US" sz="1200" b="0" i="0" kern="1200" dirty="0">
                <a:solidFill>
                  <a:schemeClr val="tx1"/>
                </a:solidFill>
                <a:effectLst/>
                <a:latin typeface="+mn-lt"/>
                <a:ea typeface="+mn-ea"/>
                <a:cs typeface="+mn-cs"/>
              </a:rPr>
              <a:t>Patients with confirmed COVID-19 should remain under home isolation precautions until the risk of secondary transmission to others is thought to be low. The decision to discontinue home isolation precautions should be made on a case-by-case basis, in consultation with healthcare providers and state and local health departments.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a:t>
            </a:r>
            <a:r>
              <a:rPr lang="en-CA" dirty="0">
                <a:hlinkClick r:id="rId3"/>
              </a:rPr>
              <a:t>https://www.cdc.gov/coronavirus/2019-ncov/about/steps-when-sick.html</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17</a:t>
            </a:fld>
            <a:endParaRPr lang="uk-UA"/>
          </a:p>
        </p:txBody>
      </p:sp>
    </p:spTree>
    <p:extLst>
      <p:ext uri="{BB962C8B-B14F-4D97-AF65-F5344CB8AC3E}">
        <p14:creationId xmlns:p14="http://schemas.microsoft.com/office/powerpoint/2010/main" val="505433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YOU NEED TO KNOW ABOUT THE CORONAVIRUS </a:t>
            </a:r>
            <a:br>
              <a:rPr lang="en-US" dirty="0"/>
            </a:br>
            <a:r>
              <a:rPr lang="en-US" dirty="0"/>
              <a:t>(COVID-19)</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2"/>
                </a:solidFill>
                <a:latin typeface="Brandon Text Regular" panose="020B0503020203060203" pitchFamily="34" charset="0"/>
              </a:rPr>
              <a:t>According to the WHO, coronaviruses are a large family of viruses that range from the common cold to much more serious diseases. These diseases can infect both humans and animals. The strain that began spreading in Wuhan, the capital of China’s Hubei province, is related to two other coronaviruses that have caused major outbreaks in recent years: severe acute respiratory syndrome (SARS) and Middle East respiratory syndrome (MERS).</a:t>
            </a:r>
          </a:p>
          <a:p>
            <a:endParaRPr lang="en-US" sz="1200" dirty="0">
              <a:solidFill>
                <a:schemeClr val="bg2"/>
              </a:solidFill>
              <a:latin typeface="Brandon Text Regular" panose="020B0503020203060203" pitchFamily="34" charset="0"/>
            </a:endParaRPr>
          </a:p>
          <a:p>
            <a:r>
              <a:rPr lang="en-US" sz="1200" dirty="0">
                <a:solidFill>
                  <a:schemeClr val="bg2"/>
                </a:solidFill>
                <a:latin typeface="Brandon Text Regular" panose="020B0503020203060203" pitchFamily="34" charset="0"/>
              </a:rPr>
              <a:t>Symptoms of a coronavirus infection range in severity from respiratory problems to cases of pneumonia, kidney failure and a buildup of fluid in the lungs.</a:t>
            </a: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2"/>
                </a:solidFill>
                <a:latin typeface="Brandon Text Regular" panose="020B0503020203060203" pitchFamily="34" charset="0"/>
              </a:rPr>
              <a:t>Epidemiologists are still trying to determine exactly how deadly covid-19 is.</a:t>
            </a:r>
          </a:p>
          <a:p>
            <a:endParaRPr lang="en-US" sz="1200" dirty="0">
              <a:solidFill>
                <a:schemeClr val="bg2"/>
              </a:solidFill>
              <a:latin typeface="Brandon Text Regular" panose="020B0503020203060203" pitchFamily="34" charset="0"/>
            </a:endParaRPr>
          </a:p>
          <a:p>
            <a:r>
              <a:rPr lang="en-US" sz="1200" dirty="0">
                <a:solidFill>
                  <a:schemeClr val="bg2"/>
                </a:solidFill>
                <a:latin typeface="Brandon Text Regular" panose="020B0503020203060203" pitchFamily="34" charset="0"/>
              </a:rPr>
              <a:t>About 2% of reported cases have been fatal, but many experts say the death rate could be lower. That’s because early in an outbreak, mild illnesses may not be reported. If only people with severe illness — who are more likely to die — seek care, the virus will appear much more deadly than it really is because of all the uncounted people with milder symptoms.</a:t>
            </a:r>
          </a:p>
          <a:p>
            <a:endParaRPr lang="en-US" sz="1200" dirty="0">
              <a:solidFill>
                <a:schemeClr val="bg2"/>
              </a:solidFill>
              <a:latin typeface="Brandon Text Regular" panose="020B0503020203060203" pitchFamily="34" charset="0"/>
            </a:endParaRPr>
          </a:p>
          <a:p>
            <a:r>
              <a:rPr lang="en-US" sz="1200" dirty="0">
                <a:solidFill>
                  <a:schemeClr val="bg2"/>
                </a:solidFill>
                <a:latin typeface="Brandon Text Regular" panose="020B0503020203060203" pitchFamily="34" charset="0"/>
              </a:rPr>
              <a:t>Early in the outbreak, one expert estimated that although 2,000 cases had been reported, 100,000 people probably were sick. Under counting cases can artificially increase the infection’s mortality rate.</a:t>
            </a: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72740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Covid-19 spreads more easily than SARS and is similar to other coronaviruses that cause cold-like symptoms, experts have said. It appears to be highly transmissible, and since cases are mild, the disease may be more widespread than current testing numbers suggest.</a:t>
            </a:r>
          </a:p>
          <a:p>
            <a:pPr fontAlgn="base"/>
            <a:r>
              <a:rPr lang="en-US" sz="1200" b="0" i="0" kern="1200" dirty="0">
                <a:solidFill>
                  <a:schemeClr val="tx1"/>
                </a:solidFill>
                <a:effectLst/>
                <a:latin typeface="+mn-lt"/>
                <a:ea typeface="+mn-ea"/>
                <a:cs typeface="+mn-cs"/>
              </a:rPr>
              <a:t>There have been reports of people transmitting the virus before they show symptoms, but most experts think this is probably not a major driver of new infections. What is concerning, however, is that symptoms can be mild, and the disease can clearly spread before people realize they’re sick. SARS spread when people had full-blown illness, which is one reason it was possible to contain it — it was easier to tell who had the virus.</a:t>
            </a:r>
          </a:p>
          <a:p>
            <a:pPr fontAlgn="base"/>
            <a:r>
              <a:rPr lang="en-US" sz="1200" b="0" i="0" u="none" strike="noStrike" kern="1200" dirty="0">
                <a:solidFill>
                  <a:schemeClr val="tx1"/>
                </a:solidFill>
                <a:effectLst/>
                <a:latin typeface="+mn-lt"/>
                <a:ea typeface="+mn-ea"/>
                <a:cs typeface="+mn-cs"/>
                <a:hlinkClick r:id="rId3"/>
              </a:rPr>
              <a:t>A report in the New England Journal of Medicine</a:t>
            </a:r>
            <a:r>
              <a:rPr lang="en-US" sz="1200" b="0" i="0" kern="1200" dirty="0">
                <a:solidFill>
                  <a:schemeClr val="tx1"/>
                </a:solidFill>
                <a:effectLst/>
                <a:latin typeface="+mn-lt"/>
                <a:ea typeface="+mn-ea"/>
                <a:cs typeface="+mn-cs"/>
              </a:rPr>
              <a:t> suggested covid-19 reaches peak infectiousness shortly after people start to feel sick, spreading in the manner of the flu. </a:t>
            </a:r>
            <a:r>
              <a:rPr lang="en-US" sz="1200" b="0" i="0" u="none" strike="noStrike" kern="1200" dirty="0">
                <a:solidFill>
                  <a:schemeClr val="tx1"/>
                </a:solidFill>
                <a:effectLst/>
                <a:latin typeface="+mn-lt"/>
                <a:ea typeface="+mn-ea"/>
                <a:cs typeface="+mn-cs"/>
                <a:hlinkClick r:id="rId4"/>
              </a:rPr>
              <a:t>A study published in JAMA</a:t>
            </a:r>
            <a:r>
              <a:rPr lang="en-US" sz="1200" b="0" i="0" kern="1200" dirty="0">
                <a:solidFill>
                  <a:schemeClr val="tx1"/>
                </a:solidFill>
                <a:effectLst/>
                <a:latin typeface="+mn-lt"/>
                <a:ea typeface="+mn-ea"/>
                <a:cs typeface="+mn-cs"/>
              </a:rPr>
              <a:t> chronicled the case of a 20-year-old Wuhan woman who appeared to infect five relatives, even though she never showed signs of illness.</a:t>
            </a: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1078765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According to the WHO, signs of infection include fever, cough, shortness of breath and breathing difficulties.</a:t>
            </a:r>
          </a:p>
          <a:p>
            <a:r>
              <a:rPr lang="en-US" sz="1200" b="0" i="0" kern="1200" dirty="0">
                <a:solidFill>
                  <a:schemeClr val="tx1"/>
                </a:solidFill>
                <a:effectLst/>
                <a:latin typeface="+mn-lt"/>
                <a:ea typeface="+mn-ea"/>
                <a:cs typeface="+mn-cs"/>
              </a:rPr>
              <a:t>In more severe cases, it can lead to pneumonia, multiple organ failure and even death.</a:t>
            </a:r>
          </a:p>
          <a:p>
            <a:r>
              <a:rPr lang="en-US" sz="1200" b="0" i="0" kern="1200" dirty="0">
                <a:solidFill>
                  <a:schemeClr val="tx1"/>
                </a:solidFill>
                <a:effectLst/>
                <a:latin typeface="+mn-lt"/>
                <a:ea typeface="+mn-ea"/>
                <a:cs typeface="+mn-cs"/>
              </a:rPr>
              <a:t>Current estimates of the incubation period - the amount of time between infection and the onset of symptoms - range from one to 14 days. Most infected people show symptoms within five to six days.</a:t>
            </a:r>
          </a:p>
          <a:p>
            <a:r>
              <a:rPr lang="en-US" sz="1200" b="0" i="0" kern="1200" dirty="0">
                <a:solidFill>
                  <a:schemeClr val="tx1"/>
                </a:solidFill>
                <a:effectLst/>
                <a:latin typeface="+mn-lt"/>
                <a:ea typeface="+mn-ea"/>
                <a:cs typeface="+mn-cs"/>
              </a:rPr>
              <a:t>However, infected patients can also be asymptomatic, meaning they do not display any symptoms despite having the virus in their systems.</a:t>
            </a: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2656210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cases and deaths have been reported in China - the vast majority in Hubei province.</a:t>
            </a:r>
          </a:p>
          <a:p>
            <a:r>
              <a:rPr lang="en-US" sz="1200" b="0" i="0" kern="1200" dirty="0">
                <a:solidFill>
                  <a:schemeClr val="tx1"/>
                </a:solidFill>
                <a:effectLst/>
                <a:latin typeface="+mn-lt"/>
                <a:ea typeface="+mn-ea"/>
                <a:cs typeface="+mn-cs"/>
              </a:rPr>
              <a:t>Deaths have also been confirmed in Hong Kong, the Philippines, Japan, France, Taiwan, South Korea, United States, Italy and Iran.</a:t>
            </a:r>
          </a:p>
          <a:p>
            <a:r>
              <a:rPr lang="en-US" sz="1200" b="0" i="0" kern="1200" dirty="0">
                <a:solidFill>
                  <a:schemeClr val="tx1"/>
                </a:solidFill>
                <a:effectLst/>
                <a:latin typeface="+mn-lt"/>
                <a:ea typeface="+mn-ea"/>
                <a:cs typeface="+mn-cs"/>
              </a:rPr>
              <a:t>The virus has spread to many countries in the Asia-Pacific region as well as in Europe, North America, the Middle East and Africa.</a:t>
            </a:r>
          </a:p>
          <a:p>
            <a:r>
              <a:rPr lang="en-US" sz="1200" b="0" i="0" kern="1200" dirty="0">
                <a:solidFill>
                  <a:schemeClr val="tx1"/>
                </a:solidFill>
                <a:effectLst/>
                <a:latin typeface="+mn-lt"/>
                <a:ea typeface="+mn-ea"/>
                <a:cs typeface="+mn-cs"/>
              </a:rPr>
              <a:t>The majority of cases outside China are among people who recently travelled to the country, however, instances of human-to-human transmission have been recorded in several countries and questions have been raised about cases with no apparent link to China.</a:t>
            </a: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2704970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2"/>
                </a:solidFill>
                <a:latin typeface="Brandon Text Regular" panose="020B0503020203060203" pitchFamily="34" charset="0"/>
              </a:rPr>
              <a:t>Those with weakened immune systems, the elderly, and very young children are at greater risk.</a:t>
            </a:r>
          </a:p>
          <a:p>
            <a:endParaRPr lang="en-US" sz="1200" dirty="0">
              <a:solidFill>
                <a:schemeClr val="bg2"/>
              </a:solidFill>
              <a:latin typeface="Brandon Text Regular" panose="020B0503020203060203" pitchFamily="34" charset="0"/>
            </a:endParaRPr>
          </a:p>
          <a:p>
            <a:r>
              <a:rPr lang="en-US" sz="1200" dirty="0">
                <a:solidFill>
                  <a:schemeClr val="bg2"/>
                </a:solidFill>
                <a:latin typeface="Brandon Text Regular" panose="020B0503020203060203" pitchFamily="34" charset="0"/>
              </a:rPr>
              <a:t>Healthcare providers and other professions with greater risk of exposure are more at risk.</a:t>
            </a:r>
          </a:p>
          <a:p>
            <a:endParaRPr lang="en-US" sz="1200" dirty="0">
              <a:solidFill>
                <a:schemeClr val="bg2"/>
              </a:solidFill>
              <a:latin typeface="Brandon Text Regular" panose="020B0503020203060203" pitchFamily="34" charset="0"/>
            </a:endParaRPr>
          </a:p>
          <a:p>
            <a:r>
              <a:rPr lang="en-US" sz="1200" dirty="0">
                <a:solidFill>
                  <a:schemeClr val="bg2"/>
                </a:solidFill>
                <a:latin typeface="Brandon Text Regular" panose="020B0503020203060203" pitchFamily="34" charset="0"/>
              </a:rPr>
              <a:t>Those traveling to areas deemed of greater exposure risk.</a:t>
            </a: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054454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2"/>
                </a:solidFill>
                <a:latin typeface="Brandon Text Regular" panose="020B0503020203060203" pitchFamily="34" charset="0"/>
              </a:rPr>
              <a:t>Epidemiology experts said the most important aspect of preparedness costs nothing at all — calm.</a:t>
            </a:r>
          </a:p>
          <a:p>
            <a:endParaRPr lang="en-US" sz="1200" dirty="0">
              <a:solidFill>
                <a:schemeClr val="bg2"/>
              </a:solidFill>
              <a:latin typeface="Brandon Text Regular" panose="020B0503020203060203" pitchFamily="34" charset="0"/>
            </a:endParaRPr>
          </a:p>
          <a:p>
            <a:r>
              <a:rPr lang="en-US" sz="1200" dirty="0">
                <a:solidFill>
                  <a:schemeClr val="bg2"/>
                </a:solidFill>
                <a:latin typeface="Brandon Text Regular" panose="020B0503020203060203" pitchFamily="34" charset="0"/>
              </a:rPr>
              <a:t>There are some basic precautions you can take, which are the same as what you should be doing every day to stave off other respiratory diseases. You’ve seen the guidance before: Wash your hands regularly. Cover your nose and mouth when you sneeze. And when you’re sick, stay home from work or school and drink lots of fluids.</a:t>
            </a:r>
          </a:p>
          <a:p>
            <a:endParaRPr lang="en-US" sz="1200" dirty="0">
              <a:solidFill>
                <a:schemeClr val="bg2"/>
              </a:solidFill>
              <a:latin typeface="Brandon Text Regular" panose="020B0503020203060203" pitchFamily="34" charset="0"/>
            </a:endParaRPr>
          </a:p>
          <a:p>
            <a:r>
              <a:rPr lang="en-US" sz="1200" dirty="0">
                <a:solidFill>
                  <a:schemeClr val="bg2"/>
                </a:solidFill>
                <a:latin typeface="Brandon Text Regular" panose="020B0503020203060203" pitchFamily="34" charset="0"/>
              </a:rPr>
              <a:t>The CDC recommends washing with soap and water for at least 20 seconds after using the bathroom, before eating and after blowing your nose or sneezing. It also advises not to touch your eyes, nose and mouth and to clean objects and surfaces you touch often.</a:t>
            </a: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2691521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theme" Target="../theme/theme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3.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10.jp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notesSlide" Target="../notesSlides/notesSlide11.xml"/><Relationship Id="rId5" Type="http://schemas.openxmlformats.org/officeDocument/2006/relationships/slideLayout" Target="../slideLayouts/slideLayout5.xml"/><Relationship Id="rId4" Type="http://schemas.openxmlformats.org/officeDocument/2006/relationships/audio" Target="../media/media2.mp3"/></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11.jp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notesSlide" Target="../notesSlides/notesSlide12.xml"/><Relationship Id="rId5" Type="http://schemas.openxmlformats.org/officeDocument/2006/relationships/slideLayout" Target="../slideLayouts/slideLayout5.xml"/><Relationship Id="rId4" Type="http://schemas.openxmlformats.org/officeDocument/2006/relationships/audio" Target="../media/media2.mp3"/></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12.jp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notesSlide" Target="../notesSlides/notesSlide13.xml"/><Relationship Id="rId5" Type="http://schemas.openxmlformats.org/officeDocument/2006/relationships/slideLayout" Target="../slideLayouts/slideLayout5.xml"/><Relationship Id="rId4" Type="http://schemas.openxmlformats.org/officeDocument/2006/relationships/audio" Target="../media/media2.mp3"/></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13.jp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notesSlide" Target="../notesSlides/notesSlide14.xml"/><Relationship Id="rId5" Type="http://schemas.openxmlformats.org/officeDocument/2006/relationships/slideLayout" Target="../slideLayouts/slideLayout5.xml"/><Relationship Id="rId4" Type="http://schemas.openxmlformats.org/officeDocument/2006/relationships/audio" Target="../media/media2.mp3"/></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14.jp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notesSlide" Target="../notesSlides/notesSlide15.xml"/><Relationship Id="rId5" Type="http://schemas.openxmlformats.org/officeDocument/2006/relationships/slideLayout" Target="../slideLayouts/slideLayout5.xml"/><Relationship Id="rId4" Type="http://schemas.openxmlformats.org/officeDocument/2006/relationships/audio" Target="../media/media2.mp3"/></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15.jp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notesSlide" Target="../notesSlides/notesSlide16.xml"/><Relationship Id="rId5" Type="http://schemas.openxmlformats.org/officeDocument/2006/relationships/slideLayout" Target="../slideLayouts/slideLayout5.xml"/><Relationship Id="rId4" Type="http://schemas.openxmlformats.org/officeDocument/2006/relationships/audio" Target="../media/media2.mp3"/></Relationships>
</file>

<file path=ppt/slides/_rels/slide17.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3.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mp3"/></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3"/><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mp3"/><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5.jp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6.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7.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3"/><Relationship Id="rId7" Type="http://schemas.openxmlformats.org/officeDocument/2006/relationships/image" Target="../media/image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mp3"/><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9.jp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notesSlide" Target="../notesSlides/notesSlide9.xml"/><Relationship Id="rId5" Type="http://schemas.openxmlformats.org/officeDocument/2006/relationships/slideLayout" Target="../slideLayouts/slideLayout9.xml"/><Relationship Id="rId4"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2005"/>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75198" y="5065266"/>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Lato Semibold" panose="020F0502020204030203" pitchFamily="34" charset="0"/>
                  <a:cs typeface="Lato Semibold" panose="020F0502020204030203" pitchFamily="34" charset="0"/>
                </a:rPr>
                <a:t>Misconceptions &amp; FAQ</a:t>
              </a:r>
              <a:endParaRPr lang="ru-RU" sz="6600" b="1" dirty="0">
                <a:solidFill>
                  <a:schemeClr val="bg1"/>
                </a:solidFill>
                <a:ea typeface="Lato Semibold" panose="020F0502020204030203" pitchFamily="34" charset="0"/>
                <a:cs typeface="Lato Semibold" panose="020F0502020204030203" pitchFamily="34" charset="0"/>
              </a:endParaRPr>
            </a:p>
          </p:txBody>
        </p:sp>
      </p:grpSp>
      <p:pic>
        <p:nvPicPr>
          <p:cNvPr id="2" name="media10">
            <a:hlinkClick r:id="" action="ppaction://media"/>
            <a:extLst>
              <a:ext uri="{FF2B5EF4-FFF2-40B4-BE49-F238E27FC236}">
                <a16:creationId xmlns:a16="http://schemas.microsoft.com/office/drawing/2014/main" id="{699C9625-E2CF-4EFE-BF53-0906E63B19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81400" y="1409700"/>
            <a:ext cx="1422400" cy="1422400"/>
          </a:xfrm>
          <a:prstGeom prst="rect">
            <a:avLst/>
          </a:prstGeom>
        </p:spPr>
      </p:pic>
      <p:pic>
        <p:nvPicPr>
          <p:cNvPr id="9" name="media2">
            <a:hlinkClick r:id="" action="ppaction://media"/>
            <a:extLst>
              <a:ext uri="{FF2B5EF4-FFF2-40B4-BE49-F238E27FC236}">
                <a16:creationId xmlns:a16="http://schemas.microsoft.com/office/drawing/2014/main" id="{D377539E-ADE7-4D7E-B2FE-091F798C8C1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343400" y="4229100"/>
            <a:ext cx="1422400" cy="14224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6" fill="hold"/>
                                        <p:tgtEl>
                                          <p:spTgt spid="2"/>
                                        </p:tgtEl>
                                      </p:cBhvr>
                                    </p:cmd>
                                  </p:childTnLst>
                                </p:cTn>
                              </p:par>
                            </p:childTnLst>
                          </p:cTn>
                        </p:par>
                        <p:par>
                          <p:cTn id="7" fill="hold">
                            <p:stCondLst>
                              <p:cond delay="3996"/>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8B3B5B-007E-4E16-B7A2-32467B353210}"/>
              </a:ext>
            </a:extLst>
          </p:cNvPr>
          <p:cNvSpPr>
            <a:spLocks noGrp="1"/>
          </p:cNvSpPr>
          <p:nvPr>
            <p:ph type="title"/>
          </p:nvPr>
        </p:nvSpPr>
        <p:spPr>
          <a:xfrm>
            <a:off x="884340" y="1284270"/>
            <a:ext cx="6840876" cy="1692102"/>
          </a:xfrm>
        </p:spPr>
        <p:txBody>
          <a:bodyPr vert="horz" lIns="91440" tIns="45720" rIns="91440" bIns="45720" rtlCol="0" anchor="ctr">
            <a:normAutofit/>
          </a:bodyPr>
          <a:lstStyle/>
          <a:p>
            <a:pPr defTabSz="914400"/>
            <a:r>
              <a:rPr lang="en-US" sz="5600">
                <a:latin typeface="+mj-lt"/>
                <a:ea typeface="+mj-ea"/>
                <a:cs typeface="+mj-cs"/>
              </a:rPr>
              <a:t>Misconceptions and FAQ</a:t>
            </a:r>
          </a:p>
        </p:txBody>
      </p:sp>
      <p:grpSp>
        <p:nvGrpSpPr>
          <p:cNvPr id="40" name="Group 3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25226"/>
            <a:ext cx="532796" cy="1010190"/>
            <a:chOff x="0" y="823811"/>
            <a:chExt cx="355196" cy="673460"/>
          </a:xfrm>
        </p:grpSpPr>
        <p:sp>
          <p:nvSpPr>
            <p:cNvPr id="41" name="Rectangle 4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97627" y="3135853"/>
            <a:ext cx="6446520" cy="411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DC60DE-47B2-4C99-9E4E-88158F7EA9B9}"/>
              </a:ext>
            </a:extLst>
          </p:cNvPr>
          <p:cNvSpPr/>
          <p:nvPr/>
        </p:nvSpPr>
        <p:spPr>
          <a:xfrm>
            <a:off x="886078" y="3495757"/>
            <a:ext cx="6839138" cy="5969378"/>
          </a:xfrm>
          <a:prstGeom prst="rect">
            <a:avLst/>
          </a:prstGeom>
        </p:spPr>
        <p:txBody>
          <a:bodyPr vert="horz" lIns="91440" tIns="45720" rIns="91440" bIns="45720" rtlCol="0" anchor="ctr">
            <a:normAutofit/>
          </a:bodyPr>
          <a:lstStyle/>
          <a:p>
            <a:pPr defTabSz="914400" fontAlgn="base">
              <a:lnSpc>
                <a:spcPct val="90000"/>
              </a:lnSpc>
              <a:spcAft>
                <a:spcPts val="600"/>
              </a:spcAft>
            </a:pPr>
            <a:r>
              <a:rPr lang="en-US" sz="3000" b="1" dirty="0"/>
              <a:t>DOES SPRAYING YOUR BODY WITH ALCOHOL OR CHLORINE KILL THE VIRUS?</a:t>
            </a:r>
          </a:p>
          <a:p>
            <a:pPr indent="-228600" defTabSz="914400" fontAlgn="base">
              <a:lnSpc>
                <a:spcPct val="90000"/>
              </a:lnSpc>
              <a:spcAft>
                <a:spcPts val="600"/>
              </a:spcAft>
              <a:buFont typeface="Arial" panose="020B0604020202020204" pitchFamily="34" charset="0"/>
              <a:buChar char="•"/>
            </a:pPr>
            <a:endParaRPr lang="en-US" sz="3000" dirty="0"/>
          </a:p>
          <a:p>
            <a:pPr indent="-228600" defTabSz="914400" fontAlgn="base">
              <a:lnSpc>
                <a:spcPct val="90000"/>
              </a:lnSpc>
              <a:spcAft>
                <a:spcPts val="600"/>
              </a:spcAft>
              <a:buFont typeface="Arial" panose="020B0604020202020204" pitchFamily="34" charset="0"/>
              <a:buChar char="•"/>
            </a:pPr>
            <a:r>
              <a:rPr lang="en-US" sz="3000" dirty="0"/>
              <a:t>Doctors say don't try it. It won't kill viruses that have already entered your body.</a:t>
            </a:r>
          </a:p>
        </p:txBody>
      </p:sp>
      <p:sp>
        <p:nvSpPr>
          <p:cNvPr id="46" name="Rectangle 4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046505" y="0"/>
            <a:ext cx="2241495" cy="10287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8715" y="770779"/>
            <a:ext cx="9014049" cy="87518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yellow, orange, sitting, holding&#10;&#10;Description automatically generated">
            <a:extLst>
              <a:ext uri="{FF2B5EF4-FFF2-40B4-BE49-F238E27FC236}">
                <a16:creationId xmlns:a16="http://schemas.microsoft.com/office/drawing/2014/main" id="{B02172A2-4C31-4689-8B65-FC6329242EEF}"/>
              </a:ext>
            </a:extLst>
          </p:cNvPr>
          <p:cNvPicPr>
            <a:picLocks noChangeAspect="1"/>
          </p:cNvPicPr>
          <p:nvPr/>
        </p:nvPicPr>
        <p:blipFill rotWithShape="1">
          <a:blip r:embed="rId7">
            <a:extLst>
              <a:ext uri="{28A0092B-C50C-407E-A947-70E740481C1C}">
                <a14:useLocalDpi xmlns:a14="http://schemas.microsoft.com/office/drawing/2010/main" val="0"/>
              </a:ext>
            </a:extLst>
          </a:blip>
          <a:srcRect r="31915" b="-1"/>
          <a:stretch/>
        </p:blipFill>
        <p:spPr>
          <a:xfrm>
            <a:off x="8966682" y="1199028"/>
            <a:ext cx="8138115" cy="7888944"/>
          </a:xfrm>
          <a:prstGeom prst="rect">
            <a:avLst/>
          </a:prstGeom>
        </p:spPr>
      </p:pic>
      <p:pic>
        <p:nvPicPr>
          <p:cNvPr id="3" name="media11">
            <a:hlinkClick r:id="" action="ppaction://media"/>
            <a:extLst>
              <a:ext uri="{FF2B5EF4-FFF2-40B4-BE49-F238E27FC236}">
                <a16:creationId xmlns:a16="http://schemas.microsoft.com/office/drawing/2014/main" id="{D7F09B99-5DF4-4AC0-B572-838BF1770A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08195" y="1250289"/>
            <a:ext cx="1498600" cy="1498600"/>
          </a:xfrm>
          <a:prstGeom prst="rect">
            <a:avLst/>
          </a:prstGeom>
        </p:spPr>
      </p:pic>
      <p:pic>
        <p:nvPicPr>
          <p:cNvPr id="15" name="media2">
            <a:hlinkClick r:id="" action="ppaction://media"/>
            <a:extLst>
              <a:ext uri="{FF2B5EF4-FFF2-40B4-BE49-F238E27FC236}">
                <a16:creationId xmlns:a16="http://schemas.microsoft.com/office/drawing/2014/main" id="{80D77E44-E37C-417B-AF6B-49658732646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43400" y="4229100"/>
            <a:ext cx="1422400" cy="1422400"/>
          </a:xfrm>
          <a:prstGeom prst="rect">
            <a:avLst/>
          </a:prstGeom>
        </p:spPr>
      </p:pic>
    </p:spTree>
    <p:extLst>
      <p:ext uri="{BB962C8B-B14F-4D97-AF65-F5344CB8AC3E}">
        <p14:creationId xmlns:p14="http://schemas.microsoft.com/office/powerpoint/2010/main" val="1692872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9" fill="hold"/>
                                        <p:tgtEl>
                                          <p:spTgt spid="3"/>
                                        </p:tgtEl>
                                      </p:cBhvr>
                                    </p:cmd>
                                  </p:childTnLst>
                                </p:cTn>
                              </p:par>
                            </p:childTnLst>
                          </p:cTn>
                        </p:par>
                        <p:par>
                          <p:cTn id="7" fill="hold">
                            <p:stCondLst>
                              <p:cond delay="12329"/>
                            </p:stCondLst>
                            <p:childTnLst>
                              <p:par>
                                <p:cTn id="8" presetID="1" presetClass="mediacall" presetSubtype="0" fill="hold" nodeType="afterEffect">
                                  <p:stCondLst>
                                    <p:cond delay="0"/>
                                  </p:stCondLst>
                                  <p:childTnLst>
                                    <p:cmd type="call" cmd="playFrom(0.0)">
                                      <p:cBhvr>
                                        <p:cTn id="9" dur="47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8B3B5B-007E-4E16-B7A2-32467B353210}"/>
              </a:ext>
            </a:extLst>
          </p:cNvPr>
          <p:cNvSpPr>
            <a:spLocks noGrp="1"/>
          </p:cNvSpPr>
          <p:nvPr>
            <p:ph type="title"/>
          </p:nvPr>
        </p:nvSpPr>
        <p:spPr>
          <a:xfrm>
            <a:off x="884340" y="1284270"/>
            <a:ext cx="6840876" cy="1692102"/>
          </a:xfrm>
        </p:spPr>
        <p:txBody>
          <a:bodyPr vert="horz" lIns="91440" tIns="45720" rIns="91440" bIns="45720" rtlCol="0" anchor="ctr">
            <a:normAutofit/>
          </a:bodyPr>
          <a:lstStyle/>
          <a:p>
            <a:pPr defTabSz="914400"/>
            <a:r>
              <a:rPr lang="en-US" sz="5600">
                <a:latin typeface="+mj-lt"/>
                <a:ea typeface="+mj-ea"/>
                <a:cs typeface="+mj-cs"/>
              </a:rPr>
              <a:t>Misconceptions and FAQ</a:t>
            </a:r>
          </a:p>
        </p:txBody>
      </p:sp>
      <p:grpSp>
        <p:nvGrpSpPr>
          <p:cNvPr id="54" name="Group 5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25226"/>
            <a:ext cx="532796" cy="1010190"/>
            <a:chOff x="0" y="823811"/>
            <a:chExt cx="355196" cy="673460"/>
          </a:xfrm>
        </p:grpSpPr>
        <p:sp>
          <p:nvSpPr>
            <p:cNvPr id="55" name="Rectangle 5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ectangle 5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97627" y="3135853"/>
            <a:ext cx="6446520" cy="411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DC60DE-47B2-4C99-9E4E-88158F7EA9B9}"/>
              </a:ext>
            </a:extLst>
          </p:cNvPr>
          <p:cNvSpPr/>
          <p:nvPr/>
        </p:nvSpPr>
        <p:spPr>
          <a:xfrm>
            <a:off x="886078" y="3495757"/>
            <a:ext cx="6839138" cy="5969378"/>
          </a:xfrm>
          <a:prstGeom prst="rect">
            <a:avLst/>
          </a:prstGeom>
        </p:spPr>
        <p:txBody>
          <a:bodyPr vert="horz" lIns="91440" tIns="45720" rIns="91440" bIns="45720" rtlCol="0" anchor="ctr">
            <a:normAutofit/>
          </a:bodyPr>
          <a:lstStyle/>
          <a:p>
            <a:pPr defTabSz="914400" fontAlgn="base">
              <a:lnSpc>
                <a:spcPct val="90000"/>
              </a:lnSpc>
              <a:spcAft>
                <a:spcPts val="600"/>
              </a:spcAft>
            </a:pPr>
            <a:r>
              <a:rPr lang="en-US" sz="3000" b="1" dirty="0"/>
              <a:t>CAN PETS POTENTIALLY SPREAD THE NEW CORONAVIRUS?</a:t>
            </a:r>
          </a:p>
          <a:p>
            <a:pPr indent="-228600" defTabSz="914400" fontAlgn="base">
              <a:lnSpc>
                <a:spcPct val="90000"/>
              </a:lnSpc>
              <a:spcAft>
                <a:spcPts val="600"/>
              </a:spcAft>
              <a:buFont typeface="Arial" panose="020B0604020202020204" pitchFamily="34" charset="0"/>
              <a:buChar char="•"/>
            </a:pPr>
            <a:endParaRPr lang="en-US" sz="3000" dirty="0"/>
          </a:p>
          <a:p>
            <a:pPr indent="-228600" defTabSz="914400" fontAlgn="base">
              <a:lnSpc>
                <a:spcPct val="90000"/>
              </a:lnSpc>
              <a:spcAft>
                <a:spcPts val="600"/>
              </a:spcAft>
              <a:buFont typeface="Arial" panose="020B0604020202020204" pitchFamily="34" charset="0"/>
              <a:buChar char="•"/>
            </a:pPr>
            <a:r>
              <a:rPr lang="en-US" sz="3000" dirty="0"/>
              <a:t>There is no evidence that cats or dogs can be infected, or spread the virus that causes COVID-19.</a:t>
            </a:r>
          </a:p>
        </p:txBody>
      </p:sp>
      <p:sp>
        <p:nvSpPr>
          <p:cNvPr id="60" name="Rectangle 5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046505" y="0"/>
            <a:ext cx="2241495" cy="10287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8715" y="770779"/>
            <a:ext cx="9014049" cy="87518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og wearing a hat&#10;&#10;Description automatically generated">
            <a:extLst>
              <a:ext uri="{FF2B5EF4-FFF2-40B4-BE49-F238E27FC236}">
                <a16:creationId xmlns:a16="http://schemas.microsoft.com/office/drawing/2014/main" id="{25639630-5FEC-41E2-8C81-69913D015130}"/>
              </a:ext>
            </a:extLst>
          </p:cNvPr>
          <p:cNvPicPr>
            <a:picLocks noChangeAspect="1"/>
          </p:cNvPicPr>
          <p:nvPr/>
        </p:nvPicPr>
        <p:blipFill rotWithShape="1">
          <a:blip r:embed="rId7">
            <a:extLst>
              <a:ext uri="{28A0092B-C50C-407E-A947-70E740481C1C}">
                <a14:useLocalDpi xmlns:a14="http://schemas.microsoft.com/office/drawing/2010/main" val="0"/>
              </a:ext>
            </a:extLst>
          </a:blip>
          <a:srcRect l="15700" r="15701" b="1"/>
          <a:stretch/>
        </p:blipFill>
        <p:spPr>
          <a:xfrm>
            <a:off x="8966682" y="1199028"/>
            <a:ext cx="8138115" cy="7888944"/>
          </a:xfrm>
          <a:prstGeom prst="rect">
            <a:avLst/>
          </a:prstGeom>
        </p:spPr>
      </p:pic>
      <p:pic>
        <p:nvPicPr>
          <p:cNvPr id="3" name="media12">
            <a:hlinkClick r:id="" action="ppaction://media"/>
            <a:extLst>
              <a:ext uri="{FF2B5EF4-FFF2-40B4-BE49-F238E27FC236}">
                <a16:creationId xmlns:a16="http://schemas.microsoft.com/office/drawing/2014/main" id="{5F427CBB-BBBB-4958-94EE-883C7E5E81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61257" y="1028326"/>
            <a:ext cx="1193800" cy="1193800"/>
          </a:xfrm>
          <a:prstGeom prst="rect">
            <a:avLst/>
          </a:prstGeom>
        </p:spPr>
      </p:pic>
      <p:pic>
        <p:nvPicPr>
          <p:cNvPr id="15" name="media2">
            <a:hlinkClick r:id="" action="ppaction://media"/>
            <a:extLst>
              <a:ext uri="{FF2B5EF4-FFF2-40B4-BE49-F238E27FC236}">
                <a16:creationId xmlns:a16="http://schemas.microsoft.com/office/drawing/2014/main" id="{4014F443-0C15-44D6-A6D5-BF011FD4B0F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43400" y="4229100"/>
            <a:ext cx="1422400" cy="1422400"/>
          </a:xfrm>
          <a:prstGeom prst="rect">
            <a:avLst/>
          </a:prstGeom>
        </p:spPr>
      </p:pic>
    </p:spTree>
    <p:extLst>
      <p:ext uri="{BB962C8B-B14F-4D97-AF65-F5344CB8AC3E}">
        <p14:creationId xmlns:p14="http://schemas.microsoft.com/office/powerpoint/2010/main" val="1141792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4" fill="hold"/>
                                        <p:tgtEl>
                                          <p:spTgt spid="3"/>
                                        </p:tgtEl>
                                      </p:cBhvr>
                                    </p:cmd>
                                  </p:childTnLst>
                                </p:cTn>
                              </p:par>
                            </p:childTnLst>
                          </p:cTn>
                        </p:par>
                        <p:par>
                          <p:cTn id="7" fill="hold">
                            <p:stCondLst>
                              <p:cond delay="11964"/>
                            </p:stCondLst>
                            <p:childTnLst>
                              <p:par>
                                <p:cTn id="8" presetID="1" presetClass="mediacall" presetSubtype="0" fill="hold" nodeType="afterEffect">
                                  <p:stCondLst>
                                    <p:cond delay="0"/>
                                  </p:stCondLst>
                                  <p:childTnLst>
                                    <p:cmd type="call" cmd="playFrom(0.0)">
                                      <p:cBhvr>
                                        <p:cTn id="9" dur="47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8B3B5B-007E-4E16-B7A2-32467B353210}"/>
              </a:ext>
            </a:extLst>
          </p:cNvPr>
          <p:cNvSpPr>
            <a:spLocks noGrp="1"/>
          </p:cNvSpPr>
          <p:nvPr>
            <p:ph type="title"/>
          </p:nvPr>
        </p:nvSpPr>
        <p:spPr>
          <a:xfrm>
            <a:off x="884340" y="1284270"/>
            <a:ext cx="6840876" cy="1692102"/>
          </a:xfrm>
        </p:spPr>
        <p:txBody>
          <a:bodyPr vert="horz" lIns="91440" tIns="45720" rIns="91440" bIns="45720" rtlCol="0" anchor="ctr">
            <a:normAutofit/>
          </a:bodyPr>
          <a:lstStyle/>
          <a:p>
            <a:pPr defTabSz="914400"/>
            <a:r>
              <a:rPr lang="en-US" sz="5600">
                <a:latin typeface="+mj-lt"/>
                <a:ea typeface="+mj-ea"/>
                <a:cs typeface="+mj-cs"/>
              </a:rPr>
              <a:t>Misconceptions and FAQ</a:t>
            </a:r>
          </a:p>
        </p:txBody>
      </p:sp>
      <p:grpSp>
        <p:nvGrpSpPr>
          <p:cNvPr id="63" name="Group 5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25226"/>
            <a:ext cx="532796" cy="1010190"/>
            <a:chOff x="0" y="823811"/>
            <a:chExt cx="355196" cy="673460"/>
          </a:xfrm>
        </p:grpSpPr>
        <p:sp>
          <p:nvSpPr>
            <p:cNvPr id="55" name="Rectangle 5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5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ectangle 5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97627" y="3135853"/>
            <a:ext cx="6446520" cy="411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DC60DE-47B2-4C99-9E4E-88158F7EA9B9}"/>
              </a:ext>
            </a:extLst>
          </p:cNvPr>
          <p:cNvSpPr/>
          <p:nvPr/>
        </p:nvSpPr>
        <p:spPr>
          <a:xfrm>
            <a:off x="886078" y="3495757"/>
            <a:ext cx="6839138" cy="5969378"/>
          </a:xfrm>
          <a:prstGeom prst="rect">
            <a:avLst/>
          </a:prstGeom>
        </p:spPr>
        <p:txBody>
          <a:bodyPr vert="horz" lIns="91440" tIns="45720" rIns="91440" bIns="45720" rtlCol="0" anchor="ctr">
            <a:normAutofit/>
          </a:bodyPr>
          <a:lstStyle/>
          <a:p>
            <a:pPr defTabSz="914400" fontAlgn="base">
              <a:lnSpc>
                <a:spcPct val="90000"/>
              </a:lnSpc>
              <a:spcAft>
                <a:spcPts val="600"/>
              </a:spcAft>
            </a:pPr>
            <a:r>
              <a:rPr lang="en-US" sz="3000" b="1" dirty="0"/>
              <a:t>DO FLU OR PNEUMONIA VACCINES PROTECT YOU FROM GETTING THIS STRAIN OF CORONAVIRUS?</a:t>
            </a:r>
            <a:endParaRPr lang="en-US" sz="3000" dirty="0"/>
          </a:p>
          <a:p>
            <a:pPr indent="-228600" defTabSz="914400" fontAlgn="base">
              <a:lnSpc>
                <a:spcPct val="90000"/>
              </a:lnSpc>
              <a:spcAft>
                <a:spcPts val="600"/>
              </a:spcAft>
              <a:buFont typeface="Arial" panose="020B0604020202020204" pitchFamily="34" charset="0"/>
              <a:buChar char="•"/>
            </a:pPr>
            <a:r>
              <a:rPr lang="en-US" sz="3000" dirty="0"/>
              <a:t>No. The flu vaccine is meant to protect you against influenza A and influenza B, and the pneumonia vaccine is to protect you against bacterial pneumonia. </a:t>
            </a:r>
          </a:p>
          <a:p>
            <a:pPr indent="-228600" defTabSz="914400" fontAlgn="base">
              <a:lnSpc>
                <a:spcPct val="90000"/>
              </a:lnSpc>
              <a:spcAft>
                <a:spcPts val="600"/>
              </a:spcAft>
              <a:buFont typeface="Arial" panose="020B0604020202020204" pitchFamily="34" charset="0"/>
              <a:buChar char="•"/>
            </a:pPr>
            <a:r>
              <a:rPr lang="en-US" sz="3000" dirty="0"/>
              <a:t>The only treatment is supportive care, fluids, oxygen, Tylenol, ibuprofen etc.</a:t>
            </a:r>
          </a:p>
        </p:txBody>
      </p:sp>
      <p:sp>
        <p:nvSpPr>
          <p:cNvPr id="60" name="Rectangle 5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046505" y="0"/>
            <a:ext cx="2241495" cy="10287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8715" y="770779"/>
            <a:ext cx="9014049" cy="87518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persons hand&#10;&#10;Description automatically generated">
            <a:extLst>
              <a:ext uri="{FF2B5EF4-FFF2-40B4-BE49-F238E27FC236}">
                <a16:creationId xmlns:a16="http://schemas.microsoft.com/office/drawing/2014/main" id="{62DA245A-424D-4878-91C3-F177DB798C5D}"/>
              </a:ext>
            </a:extLst>
          </p:cNvPr>
          <p:cNvPicPr>
            <a:picLocks noChangeAspect="1"/>
          </p:cNvPicPr>
          <p:nvPr/>
        </p:nvPicPr>
        <p:blipFill rotWithShape="1">
          <a:blip r:embed="rId7">
            <a:extLst>
              <a:ext uri="{28A0092B-C50C-407E-A947-70E740481C1C}">
                <a14:useLocalDpi xmlns:a14="http://schemas.microsoft.com/office/drawing/2010/main" val="0"/>
              </a:ext>
            </a:extLst>
          </a:blip>
          <a:srcRect l="23930" r="7213" b="1"/>
          <a:stretch/>
        </p:blipFill>
        <p:spPr>
          <a:xfrm>
            <a:off x="8966682" y="1199028"/>
            <a:ext cx="8138115" cy="7888944"/>
          </a:xfrm>
          <a:prstGeom prst="rect">
            <a:avLst/>
          </a:prstGeom>
        </p:spPr>
      </p:pic>
      <p:pic>
        <p:nvPicPr>
          <p:cNvPr id="3" name="media13">
            <a:hlinkClick r:id="" action="ppaction://media"/>
            <a:extLst>
              <a:ext uri="{FF2B5EF4-FFF2-40B4-BE49-F238E27FC236}">
                <a16:creationId xmlns:a16="http://schemas.microsoft.com/office/drawing/2014/main" id="{5EADFA55-90C8-436C-A52C-9D0542576CD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91179" y="1096772"/>
            <a:ext cx="1879600" cy="1879600"/>
          </a:xfrm>
          <a:prstGeom prst="rect">
            <a:avLst/>
          </a:prstGeom>
        </p:spPr>
      </p:pic>
      <p:pic>
        <p:nvPicPr>
          <p:cNvPr id="15" name="media2">
            <a:hlinkClick r:id="" action="ppaction://media"/>
            <a:extLst>
              <a:ext uri="{FF2B5EF4-FFF2-40B4-BE49-F238E27FC236}">
                <a16:creationId xmlns:a16="http://schemas.microsoft.com/office/drawing/2014/main" id="{D0266E13-DFC1-4C5F-B5FA-87905389976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43400" y="4229100"/>
            <a:ext cx="1422400" cy="1422400"/>
          </a:xfrm>
          <a:prstGeom prst="rect">
            <a:avLst/>
          </a:prstGeom>
        </p:spPr>
      </p:pic>
    </p:spTree>
    <p:extLst>
      <p:ext uri="{BB962C8B-B14F-4D97-AF65-F5344CB8AC3E}">
        <p14:creationId xmlns:p14="http://schemas.microsoft.com/office/powerpoint/2010/main" val="3199997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46" fill="hold"/>
                                        <p:tgtEl>
                                          <p:spTgt spid="3"/>
                                        </p:tgtEl>
                                      </p:cBhvr>
                                    </p:cmd>
                                  </p:childTnLst>
                                </p:cTn>
                              </p:par>
                            </p:childTnLst>
                          </p:cTn>
                        </p:par>
                        <p:par>
                          <p:cTn id="7" fill="hold">
                            <p:stCondLst>
                              <p:cond delay="30746"/>
                            </p:stCondLst>
                            <p:childTnLst>
                              <p:par>
                                <p:cTn id="8" presetID="1" presetClass="mediacall" presetSubtype="0" fill="hold" nodeType="afterEffect">
                                  <p:stCondLst>
                                    <p:cond delay="0"/>
                                  </p:stCondLst>
                                  <p:childTnLst>
                                    <p:cmd type="call" cmd="playFrom(0.0)">
                                      <p:cBhvr>
                                        <p:cTn id="9" dur="47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8B3B5B-007E-4E16-B7A2-32467B353210}"/>
              </a:ext>
            </a:extLst>
          </p:cNvPr>
          <p:cNvSpPr>
            <a:spLocks noGrp="1"/>
          </p:cNvSpPr>
          <p:nvPr>
            <p:ph type="title"/>
          </p:nvPr>
        </p:nvSpPr>
        <p:spPr>
          <a:xfrm>
            <a:off x="884340" y="1284270"/>
            <a:ext cx="6840876" cy="1692102"/>
          </a:xfrm>
        </p:spPr>
        <p:txBody>
          <a:bodyPr vert="horz" lIns="91440" tIns="45720" rIns="91440" bIns="45720" rtlCol="0" anchor="ctr">
            <a:normAutofit/>
          </a:bodyPr>
          <a:lstStyle/>
          <a:p>
            <a:pPr defTabSz="914400"/>
            <a:r>
              <a:rPr lang="en-US" sz="5600">
                <a:latin typeface="+mj-lt"/>
                <a:ea typeface="+mj-ea"/>
                <a:cs typeface="+mj-cs"/>
              </a:rPr>
              <a:t>Misconceptions and FAQ</a:t>
            </a:r>
          </a:p>
        </p:txBody>
      </p:sp>
      <p:grpSp>
        <p:nvGrpSpPr>
          <p:cNvPr id="72" name="Group 7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25226"/>
            <a:ext cx="532796" cy="1010190"/>
            <a:chOff x="0" y="823811"/>
            <a:chExt cx="355196" cy="673460"/>
          </a:xfrm>
        </p:grpSpPr>
        <p:sp>
          <p:nvSpPr>
            <p:cNvPr id="73" name="Rectangle 7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Rectangle 7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97627" y="3135853"/>
            <a:ext cx="6446520" cy="411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DC60DE-47B2-4C99-9E4E-88158F7EA9B9}"/>
              </a:ext>
            </a:extLst>
          </p:cNvPr>
          <p:cNvSpPr/>
          <p:nvPr/>
        </p:nvSpPr>
        <p:spPr>
          <a:xfrm>
            <a:off x="886078" y="3495757"/>
            <a:ext cx="6839138" cy="5969378"/>
          </a:xfrm>
          <a:prstGeom prst="rect">
            <a:avLst/>
          </a:prstGeom>
        </p:spPr>
        <p:txBody>
          <a:bodyPr vert="horz" lIns="91440" tIns="45720" rIns="91440" bIns="45720" rtlCol="0" anchor="ctr">
            <a:normAutofit/>
          </a:bodyPr>
          <a:lstStyle/>
          <a:p>
            <a:pPr defTabSz="914400" fontAlgn="base">
              <a:lnSpc>
                <a:spcPct val="90000"/>
              </a:lnSpc>
              <a:spcAft>
                <a:spcPts val="600"/>
              </a:spcAft>
            </a:pPr>
            <a:r>
              <a:rPr lang="en-US" sz="2800" b="1" dirty="0"/>
              <a:t>DO WE NEED TO PREPARE FOR A POSSIBLE PANDEMIC (BUYING CANNED GOODS, SUPPLIES, ETC.)?</a:t>
            </a:r>
            <a:endParaRPr lang="en-US" sz="2800" dirty="0"/>
          </a:p>
          <a:p>
            <a:pPr indent="-228600" defTabSz="914400" fontAlgn="base">
              <a:lnSpc>
                <a:spcPct val="90000"/>
              </a:lnSpc>
              <a:spcAft>
                <a:spcPts val="600"/>
              </a:spcAft>
              <a:buFont typeface="Arial" panose="020B0604020202020204" pitchFamily="34" charset="0"/>
              <a:buChar char="•"/>
            </a:pPr>
            <a:r>
              <a:rPr lang="en-US" sz="2800" dirty="0"/>
              <a:t>It's always a good idea to have some water, some canned foods in case of any emergency, whether it's a hurricane or a tornado or a viral pandemic. </a:t>
            </a:r>
          </a:p>
          <a:p>
            <a:pPr indent="-228600" defTabSz="914400" fontAlgn="base">
              <a:lnSpc>
                <a:spcPct val="90000"/>
              </a:lnSpc>
              <a:spcAft>
                <a:spcPts val="600"/>
              </a:spcAft>
              <a:buFont typeface="Arial" panose="020B0604020202020204" pitchFamily="34" charset="0"/>
              <a:buChar char="•"/>
            </a:pPr>
            <a:r>
              <a:rPr lang="en-US" sz="2800" dirty="0"/>
              <a:t>It's also very important to make sure you have a proper amount of medications and make sure they're stored properly as well.</a:t>
            </a:r>
          </a:p>
        </p:txBody>
      </p:sp>
      <p:sp>
        <p:nvSpPr>
          <p:cNvPr id="78" name="Rectangle 7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046505" y="0"/>
            <a:ext cx="2241495" cy="10287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8715" y="770779"/>
            <a:ext cx="9014049" cy="87518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table, water, bottle&#10;&#10;Description automatically generated">
            <a:extLst>
              <a:ext uri="{FF2B5EF4-FFF2-40B4-BE49-F238E27FC236}">
                <a16:creationId xmlns:a16="http://schemas.microsoft.com/office/drawing/2014/main" id="{AEA09216-E7DB-4D9C-9C8C-FEB3E3D9426E}"/>
              </a:ext>
            </a:extLst>
          </p:cNvPr>
          <p:cNvPicPr>
            <a:picLocks noChangeAspect="1"/>
          </p:cNvPicPr>
          <p:nvPr/>
        </p:nvPicPr>
        <p:blipFill rotWithShape="1">
          <a:blip r:embed="rId7">
            <a:extLst>
              <a:ext uri="{28A0092B-C50C-407E-A947-70E740481C1C}">
                <a14:useLocalDpi xmlns:a14="http://schemas.microsoft.com/office/drawing/2010/main" val="0"/>
              </a:ext>
            </a:extLst>
          </a:blip>
          <a:srcRect l="6790" r="15840" b="-2"/>
          <a:stretch/>
        </p:blipFill>
        <p:spPr>
          <a:xfrm>
            <a:off x="8966682" y="1199028"/>
            <a:ext cx="8138115" cy="7888944"/>
          </a:xfrm>
          <a:prstGeom prst="rect">
            <a:avLst/>
          </a:prstGeom>
        </p:spPr>
      </p:pic>
      <p:pic>
        <p:nvPicPr>
          <p:cNvPr id="3" name="media14">
            <a:hlinkClick r:id="" action="ppaction://media"/>
            <a:extLst>
              <a:ext uri="{FF2B5EF4-FFF2-40B4-BE49-F238E27FC236}">
                <a16:creationId xmlns:a16="http://schemas.microsoft.com/office/drawing/2014/main" id="{D21A3AAB-EBE3-4B4B-8A05-620F61B885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67447" y="770779"/>
            <a:ext cx="1727200" cy="1727200"/>
          </a:xfrm>
          <a:prstGeom prst="rect">
            <a:avLst/>
          </a:prstGeom>
        </p:spPr>
      </p:pic>
      <p:pic>
        <p:nvPicPr>
          <p:cNvPr id="15" name="media2">
            <a:hlinkClick r:id="" action="ppaction://media"/>
            <a:extLst>
              <a:ext uri="{FF2B5EF4-FFF2-40B4-BE49-F238E27FC236}">
                <a16:creationId xmlns:a16="http://schemas.microsoft.com/office/drawing/2014/main" id="{C7C25075-81EB-462E-803C-EC20E90C3D7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43400" y="4229100"/>
            <a:ext cx="1422400" cy="1422400"/>
          </a:xfrm>
          <a:prstGeom prst="rect">
            <a:avLst/>
          </a:prstGeom>
        </p:spPr>
      </p:pic>
    </p:spTree>
    <p:extLst>
      <p:ext uri="{BB962C8B-B14F-4D97-AF65-F5344CB8AC3E}">
        <p14:creationId xmlns:p14="http://schemas.microsoft.com/office/powerpoint/2010/main" val="1781811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73" fill="hold"/>
                                        <p:tgtEl>
                                          <p:spTgt spid="3"/>
                                        </p:tgtEl>
                                      </p:cBhvr>
                                    </p:cmd>
                                  </p:childTnLst>
                                </p:cTn>
                              </p:par>
                            </p:childTnLst>
                          </p:cTn>
                        </p:par>
                        <p:par>
                          <p:cTn id="7" fill="hold">
                            <p:stCondLst>
                              <p:cond delay="31973"/>
                            </p:stCondLst>
                            <p:childTnLst>
                              <p:par>
                                <p:cTn id="8" presetID="1" presetClass="mediacall" presetSubtype="0" fill="hold" nodeType="afterEffect">
                                  <p:stCondLst>
                                    <p:cond delay="0"/>
                                  </p:stCondLst>
                                  <p:childTnLst>
                                    <p:cmd type="call" cmd="playFrom(0.0)">
                                      <p:cBhvr>
                                        <p:cTn id="9" dur="47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8B3B5B-007E-4E16-B7A2-32467B353210}"/>
              </a:ext>
            </a:extLst>
          </p:cNvPr>
          <p:cNvSpPr>
            <a:spLocks noGrp="1"/>
          </p:cNvSpPr>
          <p:nvPr>
            <p:ph type="title"/>
          </p:nvPr>
        </p:nvSpPr>
        <p:spPr>
          <a:xfrm>
            <a:off x="884340" y="1284270"/>
            <a:ext cx="6840876" cy="1692102"/>
          </a:xfrm>
        </p:spPr>
        <p:txBody>
          <a:bodyPr vert="horz" lIns="91440" tIns="45720" rIns="91440" bIns="45720" rtlCol="0" anchor="ctr">
            <a:normAutofit/>
          </a:bodyPr>
          <a:lstStyle/>
          <a:p>
            <a:pPr defTabSz="914400"/>
            <a:r>
              <a:rPr lang="en-US" sz="5600">
                <a:latin typeface="+mj-lt"/>
                <a:ea typeface="+mj-ea"/>
                <a:cs typeface="+mj-cs"/>
              </a:rPr>
              <a:t>Misconceptions and FAQ</a:t>
            </a:r>
          </a:p>
        </p:txBody>
      </p:sp>
      <p:grpSp>
        <p:nvGrpSpPr>
          <p:cNvPr id="87" name="Group 8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25226"/>
            <a:ext cx="532796" cy="1010190"/>
            <a:chOff x="0" y="823811"/>
            <a:chExt cx="355196" cy="673460"/>
          </a:xfrm>
        </p:grpSpPr>
        <p:sp>
          <p:nvSpPr>
            <p:cNvPr id="88" name="Rectangle 8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97627" y="3135853"/>
            <a:ext cx="6446520" cy="411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DC60DE-47B2-4C99-9E4E-88158F7EA9B9}"/>
              </a:ext>
            </a:extLst>
          </p:cNvPr>
          <p:cNvSpPr/>
          <p:nvPr/>
        </p:nvSpPr>
        <p:spPr>
          <a:xfrm>
            <a:off x="886078" y="3495757"/>
            <a:ext cx="6839138" cy="5969378"/>
          </a:xfrm>
          <a:prstGeom prst="rect">
            <a:avLst/>
          </a:prstGeom>
        </p:spPr>
        <p:txBody>
          <a:bodyPr vert="horz" lIns="91440" tIns="45720" rIns="91440" bIns="45720" rtlCol="0" anchor="ctr">
            <a:normAutofit/>
          </a:bodyPr>
          <a:lstStyle/>
          <a:p>
            <a:pPr defTabSz="914400" fontAlgn="base">
              <a:lnSpc>
                <a:spcPct val="90000"/>
              </a:lnSpc>
              <a:spcAft>
                <a:spcPts val="600"/>
              </a:spcAft>
            </a:pPr>
            <a:r>
              <a:rPr lang="en-US" sz="2800" b="1" dirty="0"/>
              <a:t>HOW CONTAGIOUS IS THIS STRAIN OF CORONAVIRUS?</a:t>
            </a:r>
            <a:endParaRPr lang="en-US" sz="2800" dirty="0"/>
          </a:p>
          <a:p>
            <a:pPr indent="-228600" defTabSz="914400" fontAlgn="base">
              <a:lnSpc>
                <a:spcPct val="90000"/>
              </a:lnSpc>
              <a:spcAft>
                <a:spcPts val="600"/>
              </a:spcAft>
              <a:buFont typeface="Arial" panose="020B0604020202020204" pitchFamily="34" charset="0"/>
              <a:buChar char="•"/>
            </a:pPr>
            <a:r>
              <a:rPr lang="en-US" sz="2800" dirty="0"/>
              <a:t>This strain of the coronavirus, COVID-19, seems to be highly infectious, highly contagious, and is usually spread if someone is coughing and sneezing, and those particles get into your lungs, into your eyes, into your nose and into your mouth. </a:t>
            </a:r>
          </a:p>
          <a:p>
            <a:pPr indent="-228600" defTabSz="914400" fontAlgn="base">
              <a:lnSpc>
                <a:spcPct val="90000"/>
              </a:lnSpc>
              <a:spcAft>
                <a:spcPts val="600"/>
              </a:spcAft>
              <a:buFont typeface="Arial" panose="020B0604020202020204" pitchFamily="34" charset="0"/>
              <a:buChar char="•"/>
            </a:pPr>
            <a:r>
              <a:rPr lang="en-US" sz="2800" dirty="0"/>
              <a:t>If you're coughing and sneezing, cough or sneeze into your elbow. </a:t>
            </a:r>
          </a:p>
          <a:p>
            <a:pPr indent="-228600" defTabSz="914400" fontAlgn="base">
              <a:lnSpc>
                <a:spcPct val="90000"/>
              </a:lnSpc>
              <a:spcAft>
                <a:spcPts val="600"/>
              </a:spcAft>
              <a:buFont typeface="Arial" panose="020B0604020202020204" pitchFamily="34" charset="0"/>
              <a:buChar char="•"/>
            </a:pPr>
            <a:r>
              <a:rPr lang="en-US" sz="2800" dirty="0"/>
              <a:t>If you're sick — stay home. Don't go work if you're sick, don't travel if you're sick and take common sense precautions.</a:t>
            </a:r>
          </a:p>
        </p:txBody>
      </p:sp>
      <p:sp>
        <p:nvSpPr>
          <p:cNvPr id="93" name="Rectangle 9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046505" y="0"/>
            <a:ext cx="2241495" cy="10287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8715" y="770779"/>
            <a:ext cx="9014049" cy="87518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lying on a bed&#10;&#10;Description automatically generated">
            <a:extLst>
              <a:ext uri="{FF2B5EF4-FFF2-40B4-BE49-F238E27FC236}">
                <a16:creationId xmlns:a16="http://schemas.microsoft.com/office/drawing/2014/main" id="{E261F458-4124-4D20-A7BD-C07C2ADA11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141" r="1" b="1"/>
          <a:stretch/>
        </p:blipFill>
        <p:spPr>
          <a:xfrm>
            <a:off x="8966682" y="1199028"/>
            <a:ext cx="8138115" cy="7888944"/>
          </a:xfrm>
          <a:prstGeom prst="rect">
            <a:avLst/>
          </a:prstGeom>
        </p:spPr>
      </p:pic>
      <p:pic>
        <p:nvPicPr>
          <p:cNvPr id="3" name="media15">
            <a:hlinkClick r:id="" action="ppaction://media"/>
            <a:extLst>
              <a:ext uri="{FF2B5EF4-FFF2-40B4-BE49-F238E27FC236}">
                <a16:creationId xmlns:a16="http://schemas.microsoft.com/office/drawing/2014/main" id="{77C5D72B-480F-4F7C-A950-9424A4441E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1800" y="1609780"/>
            <a:ext cx="1270000" cy="1270000"/>
          </a:xfrm>
          <a:prstGeom prst="rect">
            <a:avLst/>
          </a:prstGeom>
        </p:spPr>
      </p:pic>
      <p:pic>
        <p:nvPicPr>
          <p:cNvPr id="15" name="media2">
            <a:hlinkClick r:id="" action="ppaction://media"/>
            <a:extLst>
              <a:ext uri="{FF2B5EF4-FFF2-40B4-BE49-F238E27FC236}">
                <a16:creationId xmlns:a16="http://schemas.microsoft.com/office/drawing/2014/main" id="{45679B01-7D42-4237-9E54-238C5388657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43400" y="4229100"/>
            <a:ext cx="1422400" cy="1422400"/>
          </a:xfrm>
          <a:prstGeom prst="rect">
            <a:avLst/>
          </a:prstGeom>
        </p:spPr>
      </p:pic>
    </p:spTree>
    <p:extLst>
      <p:ext uri="{BB962C8B-B14F-4D97-AF65-F5344CB8AC3E}">
        <p14:creationId xmlns:p14="http://schemas.microsoft.com/office/powerpoint/2010/main" val="2587106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21" fill="hold"/>
                                        <p:tgtEl>
                                          <p:spTgt spid="3"/>
                                        </p:tgtEl>
                                      </p:cBhvr>
                                    </p:cmd>
                                  </p:childTnLst>
                                </p:cTn>
                              </p:par>
                            </p:childTnLst>
                          </p:cTn>
                        </p:par>
                        <p:par>
                          <p:cTn id="7" fill="hold">
                            <p:stCondLst>
                              <p:cond delay="34821"/>
                            </p:stCondLst>
                            <p:childTnLst>
                              <p:par>
                                <p:cTn id="8" presetID="1" presetClass="mediacall" presetSubtype="0" fill="hold" nodeType="afterEffect">
                                  <p:stCondLst>
                                    <p:cond delay="0"/>
                                  </p:stCondLst>
                                  <p:childTnLst>
                                    <p:cmd type="call" cmd="playFrom(0.0)">
                                      <p:cBhvr>
                                        <p:cTn id="9" dur="47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8B3B5B-007E-4E16-B7A2-32467B353210}"/>
              </a:ext>
            </a:extLst>
          </p:cNvPr>
          <p:cNvSpPr>
            <a:spLocks noGrp="1"/>
          </p:cNvSpPr>
          <p:nvPr>
            <p:ph type="title"/>
          </p:nvPr>
        </p:nvSpPr>
        <p:spPr>
          <a:xfrm>
            <a:off x="884340" y="1284270"/>
            <a:ext cx="6840876" cy="1692102"/>
          </a:xfrm>
        </p:spPr>
        <p:txBody>
          <a:bodyPr vert="horz" lIns="91440" tIns="45720" rIns="91440" bIns="45720" rtlCol="0" anchor="ctr">
            <a:normAutofit/>
          </a:bodyPr>
          <a:lstStyle/>
          <a:p>
            <a:pPr defTabSz="914400"/>
            <a:r>
              <a:rPr lang="en-US" sz="5600">
                <a:latin typeface="+mj-lt"/>
                <a:ea typeface="+mj-ea"/>
                <a:cs typeface="+mj-cs"/>
              </a:rPr>
              <a:t>Misconceptions and FAQ</a:t>
            </a:r>
          </a:p>
        </p:txBody>
      </p:sp>
      <p:grpSp>
        <p:nvGrpSpPr>
          <p:cNvPr id="102" name="Group 10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25226"/>
            <a:ext cx="532796" cy="1010190"/>
            <a:chOff x="0" y="823811"/>
            <a:chExt cx="355196" cy="673460"/>
          </a:xfrm>
        </p:grpSpPr>
        <p:sp>
          <p:nvSpPr>
            <p:cNvPr id="103" name="Rectangle 10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6" name="Rectangle 10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97627" y="3135853"/>
            <a:ext cx="6446520" cy="411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DC60DE-47B2-4C99-9E4E-88158F7EA9B9}"/>
              </a:ext>
            </a:extLst>
          </p:cNvPr>
          <p:cNvSpPr/>
          <p:nvPr/>
        </p:nvSpPr>
        <p:spPr>
          <a:xfrm>
            <a:off x="886078" y="3495757"/>
            <a:ext cx="6839138" cy="5969378"/>
          </a:xfrm>
          <a:prstGeom prst="rect">
            <a:avLst/>
          </a:prstGeom>
        </p:spPr>
        <p:txBody>
          <a:bodyPr vert="horz" lIns="91440" tIns="45720" rIns="91440" bIns="45720" rtlCol="0" anchor="ctr">
            <a:normAutofit/>
          </a:bodyPr>
          <a:lstStyle/>
          <a:p>
            <a:pPr defTabSz="914400" fontAlgn="base">
              <a:lnSpc>
                <a:spcPct val="90000"/>
              </a:lnSpc>
              <a:spcAft>
                <a:spcPts val="600"/>
              </a:spcAft>
            </a:pPr>
            <a:r>
              <a:rPr lang="en-US" sz="3000" b="1" dirty="0"/>
              <a:t>ARE FACEMASKS NECESSARY?</a:t>
            </a:r>
          </a:p>
          <a:p>
            <a:pPr indent="-228600" defTabSz="914400" fontAlgn="base">
              <a:lnSpc>
                <a:spcPct val="90000"/>
              </a:lnSpc>
              <a:spcAft>
                <a:spcPts val="600"/>
              </a:spcAft>
              <a:buFont typeface="Arial" panose="020B0604020202020204" pitchFamily="34" charset="0"/>
              <a:buChar char="•"/>
            </a:pPr>
            <a:r>
              <a:rPr lang="en-US" sz="3000" dirty="0"/>
              <a:t>Facemasks are only necessary if you're a doctor, a nurse, working in a hospital, or a health care provider taking care of someone that might have a virus that's highly transmissible. </a:t>
            </a:r>
          </a:p>
          <a:p>
            <a:pPr indent="-228600" defTabSz="914400" fontAlgn="base">
              <a:lnSpc>
                <a:spcPct val="90000"/>
              </a:lnSpc>
              <a:spcAft>
                <a:spcPts val="600"/>
              </a:spcAft>
              <a:buFont typeface="Arial" panose="020B0604020202020204" pitchFamily="34" charset="0"/>
              <a:buChar char="•"/>
            </a:pPr>
            <a:r>
              <a:rPr lang="en-US" sz="3000" dirty="0"/>
              <a:t>If you're walking down the street, if you're not in the medical field, no, you don't need to wear a mask. It really is not going to protest you against the coronavirus, or any other virus ... </a:t>
            </a:r>
          </a:p>
        </p:txBody>
      </p:sp>
      <p:sp>
        <p:nvSpPr>
          <p:cNvPr id="108" name="Rectangle 10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046505" y="0"/>
            <a:ext cx="2241495" cy="10287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8715" y="770779"/>
            <a:ext cx="9014049" cy="87518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9C58DDD-01A4-49BB-9F19-D0D169A3958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399" r="1" b="1"/>
          <a:stretch/>
        </p:blipFill>
        <p:spPr>
          <a:xfrm>
            <a:off x="8966682" y="1199028"/>
            <a:ext cx="8138115" cy="7888944"/>
          </a:xfrm>
          <a:prstGeom prst="rect">
            <a:avLst/>
          </a:prstGeom>
        </p:spPr>
      </p:pic>
      <p:pic>
        <p:nvPicPr>
          <p:cNvPr id="3" name="media16">
            <a:hlinkClick r:id="" action="ppaction://media"/>
            <a:extLst>
              <a:ext uri="{FF2B5EF4-FFF2-40B4-BE49-F238E27FC236}">
                <a16:creationId xmlns:a16="http://schemas.microsoft.com/office/drawing/2014/main" id="{2357A0A9-9596-4E81-B00E-98FE616E9E7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99357" y="-98775"/>
            <a:ext cx="1270000" cy="1270000"/>
          </a:xfrm>
          <a:prstGeom prst="rect">
            <a:avLst/>
          </a:prstGeom>
        </p:spPr>
      </p:pic>
      <p:pic>
        <p:nvPicPr>
          <p:cNvPr id="15" name="media2">
            <a:hlinkClick r:id="" action="ppaction://media"/>
            <a:extLst>
              <a:ext uri="{FF2B5EF4-FFF2-40B4-BE49-F238E27FC236}">
                <a16:creationId xmlns:a16="http://schemas.microsoft.com/office/drawing/2014/main" id="{F84A2268-01C3-4291-BC08-2F8AC4573F7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43400" y="4229100"/>
            <a:ext cx="1422400" cy="1422400"/>
          </a:xfrm>
          <a:prstGeom prst="rect">
            <a:avLst/>
          </a:prstGeom>
        </p:spPr>
      </p:pic>
    </p:spTree>
    <p:extLst>
      <p:ext uri="{BB962C8B-B14F-4D97-AF65-F5344CB8AC3E}">
        <p14:creationId xmlns:p14="http://schemas.microsoft.com/office/powerpoint/2010/main" val="2246250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43" fill="hold"/>
                                        <p:tgtEl>
                                          <p:spTgt spid="3"/>
                                        </p:tgtEl>
                                      </p:cBhvr>
                                    </p:cmd>
                                  </p:childTnLst>
                                </p:cTn>
                              </p:par>
                            </p:childTnLst>
                          </p:cTn>
                        </p:par>
                        <p:par>
                          <p:cTn id="7" fill="hold">
                            <p:stCondLst>
                              <p:cond delay="31843"/>
                            </p:stCondLst>
                            <p:childTnLst>
                              <p:par>
                                <p:cTn id="8" presetID="1" presetClass="mediacall" presetSubtype="0" fill="hold" nodeType="afterEffect">
                                  <p:stCondLst>
                                    <p:cond delay="0"/>
                                  </p:stCondLst>
                                  <p:childTnLst>
                                    <p:cmd type="call" cmd="playFrom(0.0)">
                                      <p:cBhvr>
                                        <p:cTn id="9" dur="47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5"/>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2005"/>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tx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930601" y="1329057"/>
              <a:ext cx="7236188" cy="814055"/>
            </a:xfrm>
            <a:prstGeom prst="rect">
              <a:avLst/>
            </a:prstGeom>
            <a:noFill/>
          </p:spPr>
          <p:txBody>
            <a:bodyPr wrap="square" rtlCol="0">
              <a:spAutoFit/>
            </a:bodyPr>
            <a:lstStyle/>
            <a:p>
              <a:pPr algn="ctr"/>
              <a:r>
                <a:rPr lang="en-US" sz="4800" b="1" dirty="0">
                  <a:solidFill>
                    <a:schemeClr val="bg1"/>
                  </a:solidFill>
                  <a:latin typeface="Proxima Nova Alt Rg" panose="02000506030000020004" pitchFamily="50" charset="0"/>
                  <a:ea typeface="Lato Semibold" panose="020F0502020204030203" pitchFamily="34" charset="0"/>
                  <a:cs typeface="Lato Semibold" panose="020F0502020204030203" pitchFamily="34" charset="0"/>
                </a:rPr>
                <a:t>WHAT DO I DO IF I SUSPECT I HAVE COVID-19?</a:t>
              </a:r>
              <a:endParaRPr lang="ru-RU" sz="4800" b="1" dirty="0">
                <a:solidFill>
                  <a:schemeClr val="bg1"/>
                </a:solidFill>
                <a:ea typeface="Lato Semibold" panose="020F0502020204030203" pitchFamily="34" charset="0"/>
                <a:cs typeface="Lato Semibold" panose="020F0502020204030203" pitchFamily="34" charset="0"/>
              </a:endParaRPr>
            </a:p>
          </p:txBody>
        </p:sp>
      </p:grpSp>
      <p:sp>
        <p:nvSpPr>
          <p:cNvPr id="4" name="Rectangle 3">
            <a:extLst>
              <a:ext uri="{FF2B5EF4-FFF2-40B4-BE49-F238E27FC236}">
                <a16:creationId xmlns:a16="http://schemas.microsoft.com/office/drawing/2014/main" id="{0F0ECF13-F388-4F63-8B34-6AA279459927}"/>
              </a:ext>
            </a:extLst>
          </p:cNvPr>
          <p:cNvSpPr/>
          <p:nvPr/>
        </p:nvSpPr>
        <p:spPr>
          <a:xfrm>
            <a:off x="2057400" y="2171700"/>
            <a:ext cx="13182600" cy="6664004"/>
          </a:xfrm>
          <a:prstGeom prst="rect">
            <a:avLst/>
          </a:prstGeom>
        </p:spPr>
        <p:txBody>
          <a:bodyPr wrap="square">
            <a:spAutoFit/>
          </a:bodyPr>
          <a:lstStyle/>
          <a:p>
            <a:pPr marL="514350" indent="-514350">
              <a:lnSpc>
                <a:spcPct val="150000"/>
              </a:lnSpc>
              <a:buFont typeface="+mj-lt"/>
              <a:buAutoNum type="arabicPeriod"/>
            </a:pPr>
            <a:r>
              <a:rPr lang="en-US" sz="3200" b="1" dirty="0">
                <a:solidFill>
                  <a:schemeClr val="bg1"/>
                </a:solidFill>
                <a:latin typeface="Brandon Text Bold" panose="020B0803020203060203" pitchFamily="34" charset="0"/>
              </a:rPr>
              <a:t>Stay home except to get medical care</a:t>
            </a:r>
          </a:p>
          <a:p>
            <a:pPr marL="514350" indent="-514350">
              <a:lnSpc>
                <a:spcPct val="150000"/>
              </a:lnSpc>
              <a:buFont typeface="+mj-lt"/>
              <a:buAutoNum type="arabicPeriod"/>
            </a:pPr>
            <a:r>
              <a:rPr lang="en-US" sz="3200" b="1" dirty="0">
                <a:solidFill>
                  <a:schemeClr val="bg1"/>
                </a:solidFill>
                <a:latin typeface="Brandon Text Bold" panose="020B0803020203060203" pitchFamily="34" charset="0"/>
              </a:rPr>
              <a:t>Separate yourself from other people and animals in your home</a:t>
            </a:r>
          </a:p>
          <a:p>
            <a:pPr marL="514350" indent="-514350">
              <a:lnSpc>
                <a:spcPct val="150000"/>
              </a:lnSpc>
              <a:buFont typeface="+mj-lt"/>
              <a:buAutoNum type="arabicPeriod"/>
            </a:pPr>
            <a:r>
              <a:rPr lang="en-US" sz="3200" b="1" dirty="0">
                <a:solidFill>
                  <a:schemeClr val="bg1"/>
                </a:solidFill>
                <a:latin typeface="Brandon Text Bold" panose="020B0803020203060203" pitchFamily="34" charset="0"/>
              </a:rPr>
              <a:t>Call ahead before visiting your doctor</a:t>
            </a:r>
          </a:p>
          <a:p>
            <a:pPr marL="514350" indent="-514350">
              <a:lnSpc>
                <a:spcPct val="150000"/>
              </a:lnSpc>
              <a:buFont typeface="+mj-lt"/>
              <a:buAutoNum type="arabicPeriod"/>
            </a:pPr>
            <a:r>
              <a:rPr lang="en-US" sz="3200" b="1" dirty="0">
                <a:solidFill>
                  <a:schemeClr val="bg1"/>
                </a:solidFill>
                <a:latin typeface="Brandon Text Bold" panose="020B0803020203060203" pitchFamily="34" charset="0"/>
              </a:rPr>
              <a:t>Wear a facemask</a:t>
            </a:r>
          </a:p>
          <a:p>
            <a:pPr marL="514350" indent="-514350">
              <a:lnSpc>
                <a:spcPct val="150000"/>
              </a:lnSpc>
              <a:buFont typeface="+mj-lt"/>
              <a:buAutoNum type="arabicPeriod"/>
            </a:pPr>
            <a:r>
              <a:rPr lang="en-US" sz="3200" b="1" dirty="0">
                <a:solidFill>
                  <a:schemeClr val="bg1"/>
                </a:solidFill>
                <a:latin typeface="Brandon Text Bold" panose="020B0803020203060203" pitchFamily="34" charset="0"/>
              </a:rPr>
              <a:t>Cover your coughs and sneezes</a:t>
            </a:r>
          </a:p>
          <a:p>
            <a:pPr marL="514350" indent="-514350">
              <a:lnSpc>
                <a:spcPct val="150000"/>
              </a:lnSpc>
              <a:buFont typeface="+mj-lt"/>
              <a:buAutoNum type="arabicPeriod"/>
            </a:pPr>
            <a:r>
              <a:rPr lang="en-US" sz="3200" b="1" dirty="0">
                <a:solidFill>
                  <a:schemeClr val="bg1"/>
                </a:solidFill>
                <a:latin typeface="Brandon Text Bold" panose="020B0803020203060203" pitchFamily="34" charset="0"/>
              </a:rPr>
              <a:t>Clean your hands often</a:t>
            </a:r>
          </a:p>
          <a:p>
            <a:pPr marL="514350" indent="-514350">
              <a:lnSpc>
                <a:spcPct val="150000"/>
              </a:lnSpc>
              <a:buFont typeface="+mj-lt"/>
              <a:buAutoNum type="arabicPeriod"/>
            </a:pPr>
            <a:r>
              <a:rPr lang="en-US" sz="3200" b="1" dirty="0">
                <a:solidFill>
                  <a:schemeClr val="bg1"/>
                </a:solidFill>
                <a:latin typeface="Brandon Text Bold" panose="020B0803020203060203" pitchFamily="34" charset="0"/>
              </a:rPr>
              <a:t>Avoid sharing personal household items</a:t>
            </a:r>
          </a:p>
          <a:p>
            <a:pPr marL="514350" indent="-514350">
              <a:lnSpc>
                <a:spcPct val="150000"/>
              </a:lnSpc>
              <a:buFont typeface="+mj-lt"/>
              <a:buAutoNum type="arabicPeriod"/>
            </a:pPr>
            <a:r>
              <a:rPr lang="en-US" sz="3200" b="1" dirty="0">
                <a:solidFill>
                  <a:schemeClr val="bg1"/>
                </a:solidFill>
                <a:latin typeface="Brandon Text Bold" panose="020B0803020203060203" pitchFamily="34" charset="0"/>
              </a:rPr>
              <a:t>Clean all “high-touch” surfaces everyday</a:t>
            </a:r>
          </a:p>
          <a:p>
            <a:pPr marL="514350" indent="-514350">
              <a:lnSpc>
                <a:spcPct val="150000"/>
              </a:lnSpc>
              <a:buFont typeface="+mj-lt"/>
              <a:buAutoNum type="arabicPeriod"/>
            </a:pPr>
            <a:r>
              <a:rPr lang="en-US" sz="3200" b="1" dirty="0">
                <a:solidFill>
                  <a:schemeClr val="bg1"/>
                </a:solidFill>
                <a:latin typeface="Brandon Text Bold" panose="020B0803020203060203" pitchFamily="34" charset="0"/>
              </a:rPr>
              <a:t>Monitor your symptoms</a:t>
            </a:r>
          </a:p>
        </p:txBody>
      </p:sp>
      <p:pic>
        <p:nvPicPr>
          <p:cNvPr id="6" name="media17">
            <a:hlinkClick r:id="" action="ppaction://media"/>
            <a:extLst>
              <a:ext uri="{FF2B5EF4-FFF2-40B4-BE49-F238E27FC236}">
                <a16:creationId xmlns:a16="http://schemas.microsoft.com/office/drawing/2014/main" id="{B9257DF6-0612-491D-AECA-BED1A957CA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91000" y="883802"/>
            <a:ext cx="1422400" cy="1422400"/>
          </a:xfrm>
          <a:prstGeom prst="rect">
            <a:avLst/>
          </a:prstGeom>
        </p:spPr>
      </p:pic>
      <p:pic>
        <p:nvPicPr>
          <p:cNvPr id="9" name="media2">
            <a:hlinkClick r:id="" action="ppaction://media"/>
            <a:extLst>
              <a:ext uri="{FF2B5EF4-FFF2-40B4-BE49-F238E27FC236}">
                <a16:creationId xmlns:a16="http://schemas.microsoft.com/office/drawing/2014/main" id="{4828F854-5534-46EF-A56A-CC3BE25122E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343400" y="4229100"/>
            <a:ext cx="1422400" cy="1422400"/>
          </a:xfrm>
          <a:prstGeom prst="rect">
            <a:avLst/>
          </a:prstGeom>
        </p:spPr>
      </p:pic>
    </p:spTree>
    <p:extLst>
      <p:ext uri="{BB962C8B-B14F-4D97-AF65-F5344CB8AC3E}">
        <p14:creationId xmlns:p14="http://schemas.microsoft.com/office/powerpoint/2010/main" val="1202718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992" fill="hold"/>
                                        <p:tgtEl>
                                          <p:spTgt spid="6"/>
                                        </p:tgtEl>
                                      </p:cBhvr>
                                    </p:cmd>
                                  </p:childTnLst>
                                </p:cTn>
                              </p:par>
                            </p:childTnLst>
                          </p:cTn>
                        </p:par>
                        <p:par>
                          <p:cTn id="7" fill="hold">
                            <p:stCondLst>
                              <p:cond delay="320992"/>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571500"/>
            <a:ext cx="17183100" cy="1338828"/>
          </a:xfrm>
        </p:spPr>
        <p:txBody>
          <a:bodyPr/>
          <a:lstStyle/>
          <a:p>
            <a:r>
              <a:rPr lang="en-US" dirty="0"/>
              <a:t>WHAT YOU NEED TO KNOW ABOUT THE CORONAVIRUS </a:t>
            </a:r>
            <a:br>
              <a:rPr lang="en-US" dirty="0"/>
            </a:br>
            <a:r>
              <a:rPr lang="en-US" dirty="0"/>
              <a:t>(COVID-19)</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6" name="media1">
            <a:hlinkClick r:id="" action="ppaction://media"/>
            <a:extLst>
              <a:ext uri="{FF2B5EF4-FFF2-40B4-BE49-F238E27FC236}">
                <a16:creationId xmlns:a16="http://schemas.microsoft.com/office/drawing/2014/main" id="{0447B1D0-6E23-42B2-A344-27BEF7ACDF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43400" y="50800"/>
            <a:ext cx="1041400" cy="1041400"/>
          </a:xfrm>
          <a:prstGeom prst="rect">
            <a:avLst/>
          </a:prstGeom>
        </p:spPr>
      </p:pic>
      <p:pic>
        <p:nvPicPr>
          <p:cNvPr id="7" name="media2">
            <a:hlinkClick r:id="" action="ppaction://media"/>
            <a:extLst>
              <a:ext uri="{FF2B5EF4-FFF2-40B4-BE49-F238E27FC236}">
                <a16:creationId xmlns:a16="http://schemas.microsoft.com/office/drawing/2014/main" id="{F1836026-C3F3-41AD-97B4-4E0B9A10188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43400" y="4229100"/>
            <a:ext cx="1422400" cy="14224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5" fill="hold"/>
                                        <p:tgtEl>
                                          <p:spTgt spid="6"/>
                                        </p:tgtEl>
                                      </p:cBhvr>
                                    </p:cmd>
                                  </p:childTnLst>
                                </p:cTn>
                              </p:par>
                            </p:childTnLst>
                          </p:cTn>
                        </p:par>
                        <p:par>
                          <p:cTn id="7" fill="hold">
                            <p:stCondLst>
                              <p:cond delay="5485"/>
                            </p:stCondLst>
                            <p:childTnLst>
                              <p:par>
                                <p:cTn id="8" presetID="1" presetClass="mediacall" presetSubtype="0" fill="hold" nodeType="afterEffect">
                                  <p:stCondLst>
                                    <p:cond delay="0"/>
                                  </p:stCondLst>
                                  <p:childTnLst>
                                    <p:cmd type="call" cmd="playFrom(0.0)">
                                      <p:cBhvr>
                                        <p:cTn id="9" dur="4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lose up of a cactus&#10;&#10;Description automatically generated">
            <a:extLst>
              <a:ext uri="{FF2B5EF4-FFF2-40B4-BE49-F238E27FC236}">
                <a16:creationId xmlns:a16="http://schemas.microsoft.com/office/drawing/2014/main" id="{42BFAE13-8B73-40D3-A521-7344696A5631}"/>
              </a:ext>
            </a:extLst>
          </p:cNvPr>
          <p:cNvPicPr>
            <a:picLocks noGrp="1" noChangeAspect="1"/>
          </p:cNvPicPr>
          <p:nvPr>
            <p:ph type="pic" sz="quarter" idx="12"/>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25272" r="25272"/>
          <a:stretch>
            <a:fillRect/>
          </a:stretch>
        </p:blipFill>
        <p:spPr>
          <a:xfrm rot="10800000">
            <a:off x="-44450" y="0"/>
            <a:ext cx="18288000" cy="10287000"/>
          </a:xfrm>
        </p:spPr>
      </p:pic>
      <p:sp>
        <p:nvSpPr>
          <p:cNvPr id="15" name="Rectangle 14"/>
          <p:cNvSpPr/>
          <p:nvPr/>
        </p:nvSpPr>
        <p:spPr>
          <a:xfrm>
            <a:off x="-44450"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5"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12061" y="1333500"/>
              <a:ext cx="4982521" cy="1107996"/>
            </a:xfrm>
            <a:prstGeom prst="rect">
              <a:avLst/>
            </a:prstGeom>
            <a:noFill/>
          </p:spPr>
          <p:txBody>
            <a:bodyPr wrap="square" rtlCol="0">
              <a:spAutoFit/>
            </a:bodyPr>
            <a:lstStyle/>
            <a:p>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 is it?</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2857500"/>
              <a:ext cx="5176679" cy="4832092"/>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According to the WHO, coronaviruses are a large family of viruses that range from the common cold to much more serious diseases. These diseases can infect both humans and animals. The strain that began spreading in Wuhan, the capital of China’s Hubei province, is related to two other coronaviruses that have caused major outbreaks in recent years: severe acute respiratory syndrome (SARS) and Middle East respiratory syndrome (MERS).</a:t>
              </a:r>
            </a:p>
            <a:p>
              <a:endParaRPr lang="en-US" sz="2800" dirty="0">
                <a:solidFill>
                  <a:schemeClr val="bg2"/>
                </a:solidFill>
                <a:latin typeface="Brandon Text Regular" panose="020B0503020203060203" pitchFamily="34" charset="0"/>
              </a:endParaRPr>
            </a:p>
          </p:txBody>
        </p:sp>
      </p:grpSp>
      <p:sp>
        <p:nvSpPr>
          <p:cNvPr id="3" name="Rectangle 2">
            <a:extLst>
              <a:ext uri="{FF2B5EF4-FFF2-40B4-BE49-F238E27FC236}">
                <a16:creationId xmlns:a16="http://schemas.microsoft.com/office/drawing/2014/main" id="{97970F80-9FC6-46CF-BD0C-B695E0E979D0}"/>
              </a:ext>
            </a:extLst>
          </p:cNvPr>
          <p:cNvSpPr/>
          <p:nvPr/>
        </p:nvSpPr>
        <p:spPr>
          <a:xfrm>
            <a:off x="844917" y="7689592"/>
            <a:ext cx="6977402" cy="1815882"/>
          </a:xfrm>
          <a:prstGeom prst="rect">
            <a:avLst/>
          </a:prstGeom>
        </p:spPr>
        <p:txBody>
          <a:bodyPr wrap="square">
            <a:spAutoFit/>
          </a:bodyPr>
          <a:lstStyle/>
          <a:p>
            <a:r>
              <a:rPr lang="en-US" sz="2800" dirty="0">
                <a:solidFill>
                  <a:schemeClr val="bg2"/>
                </a:solidFill>
                <a:latin typeface="Brandon Text Regular" panose="020B0503020203060203" pitchFamily="34" charset="0"/>
              </a:rPr>
              <a:t>Symptoms of a coronavirus infection range in severity from respiratory problems to cases of pneumonia, kidney failure and a buildup of fluid in the lungs.</a:t>
            </a:r>
          </a:p>
        </p:txBody>
      </p:sp>
      <p:pic>
        <p:nvPicPr>
          <p:cNvPr id="6" name="media3">
            <a:hlinkClick r:id="" action="ppaction://media"/>
            <a:extLst>
              <a:ext uri="{FF2B5EF4-FFF2-40B4-BE49-F238E27FC236}">
                <a16:creationId xmlns:a16="http://schemas.microsoft.com/office/drawing/2014/main" id="{83993886-2DA6-4CE2-A0D8-E4C4D97253F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76600" y="541298"/>
            <a:ext cx="1346200" cy="1346200"/>
          </a:xfrm>
          <a:prstGeom prst="rect">
            <a:avLst/>
          </a:prstGeom>
        </p:spPr>
      </p:pic>
      <p:pic>
        <p:nvPicPr>
          <p:cNvPr id="12" name="media2">
            <a:hlinkClick r:id="" action="ppaction://media"/>
            <a:extLst>
              <a:ext uri="{FF2B5EF4-FFF2-40B4-BE49-F238E27FC236}">
                <a16:creationId xmlns:a16="http://schemas.microsoft.com/office/drawing/2014/main" id="{F6764C3E-F7CD-486E-AD9E-695E9E43A4C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343400" y="4229100"/>
            <a:ext cx="1422400" cy="14224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68" fill="hold"/>
                                        <p:tgtEl>
                                          <p:spTgt spid="6"/>
                                        </p:tgtEl>
                                      </p:cBhvr>
                                    </p:cmd>
                                  </p:childTnLst>
                                </p:cTn>
                              </p:par>
                            </p:childTnLst>
                          </p:cTn>
                        </p:par>
                        <p:par>
                          <p:cTn id="7" fill="hold">
                            <p:stCondLst>
                              <p:cond delay="40568"/>
                            </p:stCondLst>
                            <p:childTnLst>
                              <p:par>
                                <p:cTn id="8" presetID="1" presetClass="mediacall" presetSubtype="0" fill="hold" nodeType="afterEffect">
                                  <p:stCondLst>
                                    <p:cond delay="0"/>
                                  </p:stCondLst>
                                  <p:childTnLst>
                                    <p:cmd type="call" cmd="playFrom(0.0)">
                                      <p:cBhvr>
                                        <p:cTn id="9" dur="47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indoor, sitting, holding, toothbrush&#10;&#10;Description automatically generated">
            <a:extLst>
              <a:ext uri="{FF2B5EF4-FFF2-40B4-BE49-F238E27FC236}">
                <a16:creationId xmlns:a16="http://schemas.microsoft.com/office/drawing/2014/main" id="{87BCC0A0-CD20-47EB-91B2-3BD8A9F84E51}"/>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549" b="7549"/>
          <a:stretch>
            <a:fillRect/>
          </a:stretch>
        </p:blipFill>
        <p:spPr/>
      </p:pic>
      <p:grpSp>
        <p:nvGrpSpPr>
          <p:cNvPr id="21" name="Group 20"/>
          <p:cNvGrpSpPr/>
          <p:nvPr/>
        </p:nvGrpSpPr>
        <p:grpSpPr>
          <a:xfrm>
            <a:off x="9324475" y="0"/>
            <a:ext cx="8963525"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12061" y="1333500"/>
              <a:ext cx="5407841" cy="1107996"/>
            </a:xfrm>
            <a:prstGeom prst="rect">
              <a:avLst/>
            </a:prstGeom>
            <a:noFill/>
          </p:spPr>
          <p:txBody>
            <a:bodyPr wrap="square" rtlCol="0">
              <a:spAutoFit/>
            </a:bodyPr>
            <a:lstStyle/>
            <a:p>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How deadly is it?</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2857500"/>
              <a:ext cx="5176679" cy="6247864"/>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Epidemiologists are still trying to determine exactly how deadly covid-19 is.</a:t>
              </a:r>
            </a:p>
            <a:p>
              <a:endParaRPr lang="en-US" sz="4000" dirty="0">
                <a:solidFill>
                  <a:schemeClr val="bg2"/>
                </a:solidFill>
                <a:latin typeface="Brandon Text Regular" panose="020B0503020203060203" pitchFamily="34" charset="0"/>
              </a:endParaRPr>
            </a:p>
            <a:p>
              <a:r>
                <a:rPr lang="en-US" sz="4000" dirty="0">
                  <a:solidFill>
                    <a:schemeClr val="bg2"/>
                  </a:solidFill>
                  <a:latin typeface="Brandon Text Regular" panose="020B0503020203060203" pitchFamily="34" charset="0"/>
                </a:rPr>
                <a:t>About 2% of reported cases have been fatal, but many experts say the death rate could be lower. That’s because early in an outbreak, mild illnesses may not be reported. </a:t>
              </a:r>
            </a:p>
          </p:txBody>
        </p:sp>
      </p:grpSp>
      <p:pic>
        <p:nvPicPr>
          <p:cNvPr id="4" name="media4">
            <a:hlinkClick r:id="" action="ppaction://media"/>
            <a:extLst>
              <a:ext uri="{FF2B5EF4-FFF2-40B4-BE49-F238E27FC236}">
                <a16:creationId xmlns:a16="http://schemas.microsoft.com/office/drawing/2014/main" id="{C45FEFAC-CE8C-488F-8993-8DA7E6C7D8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48000" y="-37414"/>
            <a:ext cx="1346200" cy="1346200"/>
          </a:xfrm>
          <a:prstGeom prst="rect">
            <a:avLst/>
          </a:prstGeom>
        </p:spPr>
      </p:pic>
      <p:pic>
        <p:nvPicPr>
          <p:cNvPr id="10" name="media2">
            <a:hlinkClick r:id="" action="ppaction://media"/>
            <a:extLst>
              <a:ext uri="{FF2B5EF4-FFF2-40B4-BE49-F238E27FC236}">
                <a16:creationId xmlns:a16="http://schemas.microsoft.com/office/drawing/2014/main" id="{718C6D25-34F8-4F93-8880-BF0BFD4C27D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43400" y="4229100"/>
            <a:ext cx="1422400" cy="1422400"/>
          </a:xfrm>
          <a:prstGeom prst="rect">
            <a:avLst/>
          </a:prstGeom>
        </p:spPr>
      </p:pic>
    </p:spTree>
    <p:extLst>
      <p:ext uri="{BB962C8B-B14F-4D97-AF65-F5344CB8AC3E}">
        <p14:creationId xmlns:p14="http://schemas.microsoft.com/office/powerpoint/2010/main" val="2858222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08" fill="hold"/>
                                        <p:tgtEl>
                                          <p:spTgt spid="4"/>
                                        </p:tgtEl>
                                      </p:cBhvr>
                                    </p:cmd>
                                  </p:childTnLst>
                                </p:cTn>
                              </p:par>
                            </p:childTnLst>
                          </p:cTn>
                        </p:par>
                        <p:par>
                          <p:cTn id="7" fill="hold">
                            <p:stCondLst>
                              <p:cond delay="47908"/>
                            </p:stCondLst>
                            <p:childTnLst>
                              <p:par>
                                <p:cTn id="8" presetID="1" presetClass="mediacall" presetSubtype="0" fill="hold" nodeType="afterEffect">
                                  <p:stCondLst>
                                    <p:cond delay="0"/>
                                  </p:stCondLst>
                                  <p:childTnLst>
                                    <p:cmd type="call" cmd="playFrom(0.0)">
                                      <p:cBhvr>
                                        <p:cTn id="9" dur="47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2BFAE13-8B73-40D3-A521-7344696A5631}"/>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a:stretch/>
        </p:blipFill>
        <p:spPr>
          <a:xfrm>
            <a:off x="-12198" y="0"/>
            <a:ext cx="18300197" cy="10287000"/>
          </a:xfrm>
        </p:spPr>
      </p:pic>
      <p:grpSp>
        <p:nvGrpSpPr>
          <p:cNvPr id="21" name="Group 20"/>
          <p:cNvGrpSpPr/>
          <p:nvPr/>
        </p:nvGrpSpPr>
        <p:grpSpPr>
          <a:xfrm>
            <a:off x="-12198" y="0"/>
            <a:ext cx="9363756" cy="10287000"/>
            <a:chOff x="0" y="0"/>
            <a:chExt cx="6686603"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22689" y="366921"/>
              <a:ext cx="6063914" cy="2123658"/>
            </a:xfrm>
            <a:prstGeom prst="rect">
              <a:avLst/>
            </a:prstGeom>
            <a:noFill/>
          </p:spPr>
          <p:txBody>
            <a:bodyPr wrap="square" rtlCol="0">
              <a:spAutoFit/>
            </a:bodyPr>
            <a:lstStyle/>
            <a:p>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How does it spread?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2857500"/>
              <a:ext cx="5176679" cy="6555641"/>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Covid-19 spreads more easily than SARS and is similar to other coronaviruses that cause cold-like symptoms, experts have said. It appears to be highly transmissible, and since cases are mild, the disease may be more widespread than current testing numbers suggest.</a:t>
              </a:r>
            </a:p>
            <a:p>
              <a:endParaRPr lang="en-US" sz="2800" dirty="0">
                <a:solidFill>
                  <a:schemeClr val="bg2"/>
                </a:solidFill>
                <a:latin typeface="Brandon Text Regular" panose="020B0503020203060203" pitchFamily="34" charset="0"/>
              </a:endParaRPr>
            </a:p>
            <a:p>
              <a:r>
                <a:rPr lang="en-US" sz="2800" dirty="0">
                  <a:solidFill>
                    <a:schemeClr val="bg2"/>
                  </a:solidFill>
                  <a:latin typeface="Brandon Text Regular" panose="020B0503020203060203" pitchFamily="34" charset="0"/>
                </a:rPr>
                <a:t>A report in the New England Journal of Medicine suggested covid-19 reaches peak infectiousness shortly after people start to feel sick, spreading in the manner of the flu. A study published in JAMA chronicled the case of a 20-year-old Wuhan woman who appeared to infect five relatives, even though she never showed signs of illness.</a:t>
              </a:r>
            </a:p>
          </p:txBody>
        </p:sp>
      </p:grpSp>
      <p:pic>
        <p:nvPicPr>
          <p:cNvPr id="6" name="media5">
            <a:hlinkClick r:id="" action="ppaction://media"/>
            <a:extLst>
              <a:ext uri="{FF2B5EF4-FFF2-40B4-BE49-F238E27FC236}">
                <a16:creationId xmlns:a16="http://schemas.microsoft.com/office/drawing/2014/main" id="{23AE081A-FA06-4B8F-937C-F8E5D2A971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57800" y="-711200"/>
            <a:ext cx="1422400" cy="1422400"/>
          </a:xfrm>
          <a:prstGeom prst="rect">
            <a:avLst/>
          </a:prstGeom>
        </p:spPr>
      </p:pic>
      <p:pic>
        <p:nvPicPr>
          <p:cNvPr id="10" name="media2">
            <a:hlinkClick r:id="" action="ppaction://media"/>
            <a:extLst>
              <a:ext uri="{FF2B5EF4-FFF2-40B4-BE49-F238E27FC236}">
                <a16:creationId xmlns:a16="http://schemas.microsoft.com/office/drawing/2014/main" id="{E5A084D3-F83F-491A-8DBA-52B4C50E19C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43400" y="4229100"/>
            <a:ext cx="1422400" cy="1422400"/>
          </a:xfrm>
          <a:prstGeom prst="rect">
            <a:avLst/>
          </a:prstGeom>
        </p:spPr>
      </p:pic>
    </p:spTree>
    <p:extLst>
      <p:ext uri="{BB962C8B-B14F-4D97-AF65-F5344CB8AC3E}">
        <p14:creationId xmlns:p14="http://schemas.microsoft.com/office/powerpoint/2010/main" val="738569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832" fill="hold"/>
                                        <p:tgtEl>
                                          <p:spTgt spid="6"/>
                                        </p:tgtEl>
                                      </p:cBhvr>
                                    </p:cmd>
                                  </p:childTnLst>
                                </p:cTn>
                              </p:par>
                            </p:childTnLst>
                          </p:cTn>
                        </p:par>
                        <p:par>
                          <p:cTn id="7" fill="hold">
                            <p:stCondLst>
                              <p:cond delay="68832"/>
                            </p:stCondLst>
                            <p:childTnLst>
                              <p:par>
                                <p:cTn id="8" presetID="1" presetClass="mediacall" presetSubtype="0" fill="hold" nodeType="afterEffect">
                                  <p:stCondLst>
                                    <p:cond delay="0"/>
                                  </p:stCondLst>
                                  <p:childTnLst>
                                    <p:cmd type="call" cmd="playFrom(0.0)">
                                      <p:cBhvr>
                                        <p:cTn id="9" dur="47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looking at the camera&#10;&#10;Description automatically generated">
            <a:extLst>
              <a:ext uri="{FF2B5EF4-FFF2-40B4-BE49-F238E27FC236}">
                <a16:creationId xmlns:a16="http://schemas.microsoft.com/office/drawing/2014/main" id="{E221EB13-ACFA-464D-A9A0-D76A47AFEE25}"/>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l="44" r="44"/>
          <a:stretch>
            <a:fillRect/>
          </a:stretch>
        </p:blipFill>
        <p:spPr/>
      </p:pic>
      <p:grpSp>
        <p:nvGrpSpPr>
          <p:cNvPr id="21" name="Group 20"/>
          <p:cNvGrpSpPr/>
          <p:nvPr/>
        </p:nvGrpSpPr>
        <p:grpSpPr>
          <a:xfrm>
            <a:off x="9324475" y="0"/>
            <a:ext cx="8963525"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12061" y="1333500"/>
              <a:ext cx="5407841" cy="2123658"/>
            </a:xfrm>
            <a:prstGeom prst="rect">
              <a:avLst/>
            </a:prstGeom>
            <a:noFill/>
          </p:spPr>
          <p:txBody>
            <a:bodyPr wrap="square" rtlCol="0">
              <a:spAutoFit/>
            </a:bodyPr>
            <a:lstStyle/>
            <a:p>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 are the symptoms?</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3695700"/>
              <a:ext cx="5176679" cy="5632311"/>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Signs of infection include: </a:t>
              </a:r>
            </a:p>
            <a:p>
              <a:pPr marL="571500" indent="-571500">
                <a:buFont typeface="Arial" panose="020B0604020202020204" pitchFamily="34" charset="0"/>
                <a:buChar char="•"/>
              </a:pPr>
              <a:r>
                <a:rPr lang="en-US" sz="4000" dirty="0">
                  <a:solidFill>
                    <a:schemeClr val="bg2"/>
                  </a:solidFill>
                  <a:latin typeface="Brandon Text Regular" panose="020B0503020203060203" pitchFamily="34" charset="0"/>
                </a:rPr>
                <a:t>Fever</a:t>
              </a:r>
            </a:p>
            <a:p>
              <a:pPr marL="571500" indent="-571500">
                <a:buFont typeface="Arial" panose="020B0604020202020204" pitchFamily="34" charset="0"/>
                <a:buChar char="•"/>
              </a:pPr>
              <a:r>
                <a:rPr lang="en-US" sz="4000" dirty="0">
                  <a:solidFill>
                    <a:schemeClr val="bg2"/>
                  </a:solidFill>
                  <a:latin typeface="Brandon Text Regular" panose="020B0503020203060203" pitchFamily="34" charset="0"/>
                </a:rPr>
                <a:t>Cough</a:t>
              </a:r>
            </a:p>
            <a:p>
              <a:pPr marL="571500" indent="-571500">
                <a:buFont typeface="Arial" panose="020B0604020202020204" pitchFamily="34" charset="0"/>
                <a:buChar char="•"/>
              </a:pPr>
              <a:r>
                <a:rPr lang="en-US" sz="4000" dirty="0">
                  <a:solidFill>
                    <a:schemeClr val="bg2"/>
                  </a:solidFill>
                  <a:latin typeface="Brandon Text Regular" panose="020B0503020203060203" pitchFamily="34" charset="0"/>
                </a:rPr>
                <a:t>shortness of breath</a:t>
              </a:r>
            </a:p>
            <a:p>
              <a:pPr marL="571500" indent="-571500">
                <a:buFont typeface="Arial" panose="020B0604020202020204" pitchFamily="34" charset="0"/>
                <a:buChar char="•"/>
              </a:pPr>
              <a:r>
                <a:rPr lang="en-US" sz="4000" dirty="0">
                  <a:solidFill>
                    <a:schemeClr val="bg2"/>
                  </a:solidFill>
                  <a:latin typeface="Brandon Text Regular" panose="020B0503020203060203" pitchFamily="34" charset="0"/>
                </a:rPr>
                <a:t>breathing difficulties</a:t>
              </a:r>
            </a:p>
            <a:p>
              <a:endParaRPr lang="en-US" sz="4000" dirty="0">
                <a:solidFill>
                  <a:schemeClr val="bg2"/>
                </a:solidFill>
                <a:latin typeface="Brandon Text Regular" panose="020B0503020203060203" pitchFamily="34" charset="0"/>
              </a:endParaRPr>
            </a:p>
            <a:p>
              <a:r>
                <a:rPr lang="en-US" sz="4000" dirty="0">
                  <a:solidFill>
                    <a:schemeClr val="bg2"/>
                  </a:solidFill>
                  <a:latin typeface="Brandon Text Regular" panose="020B0503020203060203" pitchFamily="34" charset="0"/>
                </a:rPr>
                <a:t>In more severe cases, it can lead to pneumonia, multiple organ failure and even death.</a:t>
              </a:r>
            </a:p>
          </p:txBody>
        </p:sp>
      </p:grpSp>
      <p:pic>
        <p:nvPicPr>
          <p:cNvPr id="4" name="media6">
            <a:hlinkClick r:id="" action="ppaction://media"/>
            <a:extLst>
              <a:ext uri="{FF2B5EF4-FFF2-40B4-BE49-F238E27FC236}">
                <a16:creationId xmlns:a16="http://schemas.microsoft.com/office/drawing/2014/main" id="{293F2F9F-4C56-46D6-B59D-420C3ECF4B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95800" y="508000"/>
            <a:ext cx="1651000" cy="1651000"/>
          </a:xfrm>
          <a:prstGeom prst="rect">
            <a:avLst/>
          </a:prstGeom>
        </p:spPr>
      </p:pic>
      <p:pic>
        <p:nvPicPr>
          <p:cNvPr id="10" name="media2">
            <a:hlinkClick r:id="" action="ppaction://media"/>
            <a:extLst>
              <a:ext uri="{FF2B5EF4-FFF2-40B4-BE49-F238E27FC236}">
                <a16:creationId xmlns:a16="http://schemas.microsoft.com/office/drawing/2014/main" id="{C3456974-406A-4588-AEB1-581587CAD65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43400" y="4229100"/>
            <a:ext cx="1422400" cy="1422400"/>
          </a:xfrm>
          <a:prstGeom prst="rect">
            <a:avLst/>
          </a:prstGeom>
        </p:spPr>
      </p:pic>
    </p:spTree>
    <p:extLst>
      <p:ext uri="{BB962C8B-B14F-4D97-AF65-F5344CB8AC3E}">
        <p14:creationId xmlns:p14="http://schemas.microsoft.com/office/powerpoint/2010/main" val="3869651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91" fill="hold"/>
                                        <p:tgtEl>
                                          <p:spTgt spid="4"/>
                                        </p:tgtEl>
                                      </p:cBhvr>
                                    </p:cmd>
                                  </p:childTnLst>
                                </p:cTn>
                              </p:par>
                            </p:childTnLst>
                          </p:cTn>
                        </p:par>
                        <p:par>
                          <p:cTn id="7" fill="hold">
                            <p:stCondLst>
                              <p:cond delay="38791"/>
                            </p:stCondLst>
                            <p:childTnLst>
                              <p:par>
                                <p:cTn id="8" presetID="1" presetClass="mediacall" presetSubtype="0" fill="hold" nodeType="afterEffect">
                                  <p:stCondLst>
                                    <p:cond delay="0"/>
                                  </p:stCondLst>
                                  <p:childTnLst>
                                    <p:cmd type="call" cmd="playFrom(0.0)">
                                      <p:cBhvr>
                                        <p:cTn id="9" dur="47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2BFAE13-8B73-40D3-A521-7344696A5631}"/>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a:stretch/>
        </p:blipFill>
        <p:spPr>
          <a:xfrm>
            <a:off x="-44450" y="0"/>
            <a:ext cx="18288000" cy="10286999"/>
          </a:xfrm>
        </p:spPr>
      </p:pic>
      <p:grpSp>
        <p:nvGrpSpPr>
          <p:cNvPr id="21" name="Group 20"/>
          <p:cNvGrpSpPr/>
          <p:nvPr/>
        </p:nvGrpSpPr>
        <p:grpSpPr>
          <a:xfrm>
            <a:off x="-12198" y="0"/>
            <a:ext cx="8963525"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12061" y="1333500"/>
              <a:ext cx="4982521" cy="1107996"/>
            </a:xfrm>
            <a:prstGeom prst="rect">
              <a:avLst/>
            </a:prstGeom>
            <a:noFill/>
          </p:spPr>
          <p:txBody>
            <a:bodyPr wrap="square" rtlCol="0">
              <a:spAutoFit/>
            </a:bodyPr>
            <a:lstStyle/>
            <a:p>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Where is it?</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2857500"/>
              <a:ext cx="5176679" cy="6001643"/>
            </a:xfrm>
            <a:prstGeom prst="rect">
              <a:avLst/>
            </a:prstGeom>
            <a:noFill/>
          </p:spPr>
          <p:txBody>
            <a:bodyPr wrap="square" rtlCol="0">
              <a:spAutoFit/>
            </a:bodyPr>
            <a:lstStyle/>
            <a:p>
              <a:r>
                <a:rPr lang="en-US" sz="2400" dirty="0">
                  <a:solidFill>
                    <a:schemeClr val="bg2"/>
                  </a:solidFill>
                  <a:latin typeface="Brandon Text Regular" panose="020B0503020203060203" pitchFamily="34" charset="0"/>
                </a:rPr>
                <a:t>Most cases and deaths have been reported in China - the vast majority in Hubei province.</a:t>
              </a:r>
            </a:p>
            <a:p>
              <a:endParaRPr lang="en-US" sz="2400" dirty="0">
                <a:solidFill>
                  <a:schemeClr val="bg2"/>
                </a:solidFill>
                <a:latin typeface="Brandon Text Regular" panose="020B0503020203060203" pitchFamily="34" charset="0"/>
              </a:endParaRPr>
            </a:p>
            <a:p>
              <a:r>
                <a:rPr lang="en-US" sz="2400" dirty="0">
                  <a:solidFill>
                    <a:schemeClr val="bg2"/>
                  </a:solidFill>
                  <a:latin typeface="Brandon Text Regular" panose="020B0503020203060203" pitchFamily="34" charset="0"/>
                </a:rPr>
                <a:t>Deaths have also been confirmed in Hong Kong, the Philippines, Japan, France, Taiwan, South Korea, United States, Italy and Iran.</a:t>
              </a:r>
            </a:p>
            <a:p>
              <a:endParaRPr lang="en-US" sz="2400" dirty="0">
                <a:solidFill>
                  <a:schemeClr val="bg2"/>
                </a:solidFill>
                <a:latin typeface="Brandon Text Regular" panose="020B0503020203060203" pitchFamily="34" charset="0"/>
              </a:endParaRPr>
            </a:p>
            <a:p>
              <a:r>
                <a:rPr lang="en-US" sz="2400" dirty="0">
                  <a:solidFill>
                    <a:schemeClr val="bg2"/>
                  </a:solidFill>
                  <a:latin typeface="Brandon Text Regular" panose="020B0503020203060203" pitchFamily="34" charset="0"/>
                </a:rPr>
                <a:t>The virus has spread to many countries in the Asia-Pacific region as well as in Europe, North America, the Middle East and Africa.</a:t>
              </a:r>
            </a:p>
            <a:p>
              <a:endParaRPr lang="en-US" sz="2400" dirty="0">
                <a:solidFill>
                  <a:schemeClr val="bg2"/>
                </a:solidFill>
                <a:latin typeface="Brandon Text Regular" panose="020B0503020203060203" pitchFamily="34" charset="0"/>
              </a:endParaRPr>
            </a:p>
            <a:p>
              <a:r>
                <a:rPr lang="en-US" sz="2400" dirty="0">
                  <a:solidFill>
                    <a:schemeClr val="bg2"/>
                  </a:solidFill>
                  <a:latin typeface="Brandon Text Regular" panose="020B0503020203060203" pitchFamily="34" charset="0"/>
                </a:rPr>
                <a:t>Most cases outside China are among people who recently travelled to the country; however, instances of human-to-human transmission have been recorded in several countries and questions have been raised about cases with no apparent link to China.</a:t>
              </a:r>
            </a:p>
          </p:txBody>
        </p:sp>
      </p:grpSp>
      <p:pic>
        <p:nvPicPr>
          <p:cNvPr id="6" name="media7">
            <a:hlinkClick r:id="" action="ppaction://media"/>
            <a:extLst>
              <a:ext uri="{FF2B5EF4-FFF2-40B4-BE49-F238E27FC236}">
                <a16:creationId xmlns:a16="http://schemas.microsoft.com/office/drawing/2014/main" id="{DDE89768-69D5-4F65-A789-B1ED03C466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76600" y="866696"/>
            <a:ext cx="1574800" cy="1574800"/>
          </a:xfrm>
          <a:prstGeom prst="rect">
            <a:avLst/>
          </a:prstGeom>
        </p:spPr>
      </p:pic>
      <p:pic>
        <p:nvPicPr>
          <p:cNvPr id="10" name="media2">
            <a:hlinkClick r:id="" action="ppaction://media"/>
            <a:extLst>
              <a:ext uri="{FF2B5EF4-FFF2-40B4-BE49-F238E27FC236}">
                <a16:creationId xmlns:a16="http://schemas.microsoft.com/office/drawing/2014/main" id="{8FBBAA04-5667-4BC2-ADE2-6C7E2C88983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43400" y="4229100"/>
            <a:ext cx="1422400" cy="1422400"/>
          </a:xfrm>
          <a:prstGeom prst="rect">
            <a:avLst/>
          </a:prstGeom>
        </p:spPr>
      </p:pic>
    </p:spTree>
    <p:extLst>
      <p:ext uri="{BB962C8B-B14F-4D97-AF65-F5344CB8AC3E}">
        <p14:creationId xmlns:p14="http://schemas.microsoft.com/office/powerpoint/2010/main" val="2806750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00" fill="hold"/>
                                        <p:tgtEl>
                                          <p:spTgt spid="6"/>
                                        </p:tgtEl>
                                      </p:cBhvr>
                                    </p:cmd>
                                  </p:childTnLst>
                                </p:cTn>
                              </p:par>
                            </p:childTnLst>
                          </p:cTn>
                        </p:par>
                        <p:par>
                          <p:cTn id="7" fill="hold">
                            <p:stCondLst>
                              <p:cond delay="44800"/>
                            </p:stCondLst>
                            <p:childTnLst>
                              <p:par>
                                <p:cTn id="8" presetID="1" presetClass="mediacall" presetSubtype="0" fill="hold" nodeType="afterEffect">
                                  <p:stCondLst>
                                    <p:cond delay="0"/>
                                  </p:stCondLst>
                                  <p:childTnLst>
                                    <p:cmd type="call" cmd="playFrom(0.0)">
                                      <p:cBhvr>
                                        <p:cTn id="9" dur="47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lose up of a cactus&#10;&#10;Description automatically generated">
            <a:extLst>
              <a:ext uri="{FF2B5EF4-FFF2-40B4-BE49-F238E27FC236}">
                <a16:creationId xmlns:a16="http://schemas.microsoft.com/office/drawing/2014/main" id="{42BFAE13-8B73-40D3-A521-7344696A5631}"/>
              </a:ext>
            </a:extLst>
          </p:cNvPr>
          <p:cNvPicPr>
            <a:picLocks noGrp="1" noChangeAspect="1"/>
          </p:cNvPicPr>
          <p:nvPr>
            <p:ph type="pic" sz="quarter" idx="12"/>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25272" r="25272"/>
          <a:stretch>
            <a:fillRect/>
          </a:stretch>
        </p:blipFill>
        <p:spPr>
          <a:xfrm>
            <a:off x="-44450" y="0"/>
            <a:ext cx="18288000" cy="10287000"/>
          </a:xfrm>
        </p:spPr>
      </p:pic>
      <p:grpSp>
        <p:nvGrpSpPr>
          <p:cNvPr id="21" name="Group 20"/>
          <p:cNvGrpSpPr/>
          <p:nvPr/>
        </p:nvGrpSpPr>
        <p:grpSpPr>
          <a:xfrm>
            <a:off x="9324475" y="0"/>
            <a:ext cx="8963525"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12061" y="1333500"/>
              <a:ext cx="5407841" cy="1107996"/>
            </a:xfrm>
            <a:prstGeom prst="rect">
              <a:avLst/>
            </a:prstGeom>
            <a:noFill/>
          </p:spPr>
          <p:txBody>
            <a:bodyPr wrap="square" rtlCol="0">
              <a:spAutoFit/>
            </a:bodyPr>
            <a:lstStyle/>
            <a:p>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Who is at risk?</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2857500"/>
              <a:ext cx="5176679" cy="6247864"/>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Those with weakened immune systems, the elderly, and very young children are at greater risk.</a:t>
              </a:r>
            </a:p>
            <a:p>
              <a:endParaRPr lang="en-US" sz="4000" dirty="0">
                <a:solidFill>
                  <a:schemeClr val="bg2"/>
                </a:solidFill>
                <a:latin typeface="Brandon Text Regular" panose="020B0503020203060203" pitchFamily="34" charset="0"/>
              </a:endParaRPr>
            </a:p>
            <a:p>
              <a:r>
                <a:rPr lang="en-US" sz="4000" dirty="0">
                  <a:solidFill>
                    <a:schemeClr val="bg2"/>
                  </a:solidFill>
                  <a:latin typeface="Brandon Text Regular" panose="020B0503020203060203" pitchFamily="34" charset="0"/>
                </a:rPr>
                <a:t>Healthcare providers and other professions with greater risk of exposure are more at risk.</a:t>
              </a:r>
            </a:p>
            <a:p>
              <a:endParaRPr lang="en-US" sz="4000" dirty="0">
                <a:solidFill>
                  <a:schemeClr val="bg2"/>
                </a:solidFill>
                <a:latin typeface="Brandon Text Regular" panose="020B0503020203060203" pitchFamily="34" charset="0"/>
              </a:endParaRPr>
            </a:p>
            <a:p>
              <a:r>
                <a:rPr lang="en-US" sz="4000" dirty="0">
                  <a:solidFill>
                    <a:schemeClr val="bg2"/>
                  </a:solidFill>
                  <a:latin typeface="Brandon Text Regular" panose="020B0503020203060203" pitchFamily="34" charset="0"/>
                </a:rPr>
                <a:t>Those traveling to areas deemed of greater exposure risk.</a:t>
              </a:r>
            </a:p>
          </p:txBody>
        </p:sp>
      </p:grpSp>
      <p:pic>
        <p:nvPicPr>
          <p:cNvPr id="6" name="media8">
            <a:hlinkClick r:id="" action="ppaction://media"/>
            <a:extLst>
              <a:ext uri="{FF2B5EF4-FFF2-40B4-BE49-F238E27FC236}">
                <a16:creationId xmlns:a16="http://schemas.microsoft.com/office/drawing/2014/main" id="{CA09E7D1-DE96-468D-A0EF-4E0D46E59DB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10000" y="1009828"/>
            <a:ext cx="1422400" cy="1422400"/>
          </a:xfrm>
          <a:prstGeom prst="rect">
            <a:avLst/>
          </a:prstGeom>
        </p:spPr>
      </p:pic>
      <p:pic>
        <p:nvPicPr>
          <p:cNvPr id="10" name="media2">
            <a:hlinkClick r:id="" action="ppaction://media"/>
            <a:extLst>
              <a:ext uri="{FF2B5EF4-FFF2-40B4-BE49-F238E27FC236}">
                <a16:creationId xmlns:a16="http://schemas.microsoft.com/office/drawing/2014/main" id="{C1909C27-A0F9-4A6E-A780-CD3E387B7E9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343400" y="4229100"/>
            <a:ext cx="1422400" cy="1422400"/>
          </a:xfrm>
          <a:prstGeom prst="rect">
            <a:avLst/>
          </a:prstGeom>
        </p:spPr>
      </p:pic>
    </p:spTree>
    <p:extLst>
      <p:ext uri="{BB962C8B-B14F-4D97-AF65-F5344CB8AC3E}">
        <p14:creationId xmlns:p14="http://schemas.microsoft.com/office/powerpoint/2010/main" val="165982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79" fill="hold"/>
                                        <p:tgtEl>
                                          <p:spTgt spid="6"/>
                                        </p:tgtEl>
                                      </p:cBhvr>
                                    </p:cmd>
                                  </p:childTnLst>
                                </p:cTn>
                              </p:par>
                            </p:childTnLst>
                          </p:cTn>
                        </p:par>
                        <p:par>
                          <p:cTn id="7" fill="hold">
                            <p:stCondLst>
                              <p:cond delay="19879"/>
                            </p:stCondLst>
                            <p:childTnLst>
                              <p:par>
                                <p:cTn id="8" presetID="1" presetClass="mediacall" presetSubtype="0" fill="hold" nodeType="afterEffect">
                                  <p:stCondLst>
                                    <p:cond delay="0"/>
                                  </p:stCondLst>
                                  <p:childTnLst>
                                    <p:cmd type="call" cmd="playFrom(0.0)">
                                      <p:cBhvr>
                                        <p:cTn id="9" dur="47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8991600" cy="1338828"/>
          </a:xfrm>
        </p:spPr>
        <p:txBody>
          <a:bodyPr/>
          <a:lstStyle/>
          <a:p>
            <a:r>
              <a:rPr lang="en-US" dirty="0">
                <a:latin typeface="Proxima Nova Alt Rg" panose="02000506030000020004" pitchFamily="50" charset="0"/>
              </a:rPr>
              <a:t>How should I prepare?</a:t>
            </a:r>
            <a:endParaRPr lang="uk-UA" dirty="0"/>
          </a:p>
        </p:txBody>
      </p:sp>
      <p:sp>
        <p:nvSpPr>
          <p:cNvPr id="10" name="Rectangle 9"/>
          <p:cNvSpPr/>
          <p:nvPr/>
        </p:nvSpPr>
        <p:spPr>
          <a:xfrm>
            <a:off x="9144000" y="2400300"/>
            <a:ext cx="9144000" cy="6124754"/>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448800" y="2552700"/>
            <a:ext cx="8045278" cy="5632311"/>
          </a:xfrm>
          <a:prstGeom prst="rect">
            <a:avLst/>
          </a:prstGeom>
        </p:spPr>
        <p:txBody>
          <a:bodyPr wrap="square">
            <a:spAutoFit/>
          </a:bodyPr>
          <a:lstStyle/>
          <a:p>
            <a:r>
              <a:rPr lang="en-US" sz="2400" dirty="0">
                <a:solidFill>
                  <a:schemeClr val="bg2"/>
                </a:solidFill>
                <a:latin typeface="Brandon Text Regular" panose="020B0503020203060203" pitchFamily="34" charset="0"/>
              </a:rPr>
              <a:t>Epidemiology experts said the most important aspect of preparedness costs nothing at all — calm.</a:t>
            </a:r>
          </a:p>
          <a:p>
            <a:endParaRPr lang="en-US" sz="2400" dirty="0">
              <a:solidFill>
                <a:schemeClr val="bg2"/>
              </a:solidFill>
              <a:latin typeface="Brandon Text Regular" panose="020B0503020203060203" pitchFamily="34" charset="0"/>
            </a:endParaRPr>
          </a:p>
          <a:p>
            <a:r>
              <a:rPr lang="en-US" sz="2400" dirty="0">
                <a:solidFill>
                  <a:schemeClr val="bg2"/>
                </a:solidFill>
                <a:latin typeface="Brandon Text Regular" panose="020B0503020203060203" pitchFamily="34" charset="0"/>
              </a:rPr>
              <a:t>There are some basic precautions you can take, which are the same as what you should be doing every day to stave off other respiratory diseases. You’ve seen the guidance before: Wash your hands regularly. Cover your nose and mouth when you sneeze. And when you’re sick, stay home from work or school and drink lots of fluids.</a:t>
            </a:r>
          </a:p>
          <a:p>
            <a:endParaRPr lang="en-US" sz="2400" dirty="0">
              <a:solidFill>
                <a:schemeClr val="bg2"/>
              </a:solidFill>
              <a:latin typeface="Brandon Text Regular" panose="020B0503020203060203" pitchFamily="34" charset="0"/>
            </a:endParaRPr>
          </a:p>
          <a:p>
            <a:r>
              <a:rPr lang="en-US" sz="2400" dirty="0">
                <a:solidFill>
                  <a:schemeClr val="bg2"/>
                </a:solidFill>
                <a:latin typeface="Brandon Text Regular" panose="020B0503020203060203" pitchFamily="34" charset="0"/>
              </a:rPr>
              <a:t>The CDC recommends washing with soap and water for at least 20 seconds after using the bathroom, before eating and after blowing your nose or sneezing. It also advises not to touch your eyes, nose and mouth and to clean objects and surfaces you touch often.</a:t>
            </a:r>
          </a:p>
        </p:txBody>
      </p:sp>
      <p:pic>
        <p:nvPicPr>
          <p:cNvPr id="4" name="Picture Placeholder 3" descr="A close up of a person&#10;&#10;Description automatically generated">
            <a:extLst>
              <a:ext uri="{FF2B5EF4-FFF2-40B4-BE49-F238E27FC236}">
                <a16:creationId xmlns:a16="http://schemas.microsoft.com/office/drawing/2014/main" id="{88D0F503-F982-47DA-9EC9-336E1A935729}"/>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10883" r="10883"/>
          <a:stretch>
            <a:fillRect/>
          </a:stretch>
        </p:blipFill>
        <p:spPr>
          <a:xfrm>
            <a:off x="0" y="2400300"/>
            <a:ext cx="9144000" cy="6124575"/>
          </a:xfrm>
        </p:spPr>
      </p:pic>
      <p:pic>
        <p:nvPicPr>
          <p:cNvPr id="5" name="media9">
            <a:hlinkClick r:id="" action="ppaction://media"/>
            <a:extLst>
              <a:ext uri="{FF2B5EF4-FFF2-40B4-BE49-F238E27FC236}">
                <a16:creationId xmlns:a16="http://schemas.microsoft.com/office/drawing/2014/main" id="{3E725F45-FFA2-4C30-910A-528A6FE8B4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43200" y="822411"/>
            <a:ext cx="1574800" cy="1574800"/>
          </a:xfrm>
          <a:prstGeom prst="rect">
            <a:avLst/>
          </a:prstGeom>
        </p:spPr>
      </p:pic>
      <p:pic>
        <p:nvPicPr>
          <p:cNvPr id="9" name="media2">
            <a:hlinkClick r:id="" action="ppaction://media"/>
            <a:extLst>
              <a:ext uri="{FF2B5EF4-FFF2-40B4-BE49-F238E27FC236}">
                <a16:creationId xmlns:a16="http://schemas.microsoft.com/office/drawing/2014/main" id="{4425DD85-FCD5-4C59-8F4F-AF3E4332B63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43400" y="4229100"/>
            <a:ext cx="1422400" cy="14224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14" fill="hold"/>
                                        <p:tgtEl>
                                          <p:spTgt spid="5"/>
                                        </p:tgtEl>
                                      </p:cBhvr>
                                    </p:cmd>
                                  </p:childTnLst>
                                </p:cTn>
                              </p:par>
                            </p:childTnLst>
                          </p:cTn>
                        </p:par>
                        <p:par>
                          <p:cTn id="7" fill="hold">
                            <p:stCondLst>
                              <p:cond delay="49214"/>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3288</Words>
  <Application>Microsoft Office PowerPoint</Application>
  <PresentationFormat>Custom</PresentationFormat>
  <Paragraphs>168</Paragraphs>
  <Slides>17</Slides>
  <Notes>17</Notes>
  <HiddenSlides>0</HiddenSlides>
  <MMClips>32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17</vt:i4>
      </vt:variant>
    </vt:vector>
  </HeadingPairs>
  <TitlesOfParts>
    <vt:vector size="28" baseType="lpstr">
      <vt:lpstr>Arial</vt:lpstr>
      <vt:lpstr>Brandon Text Bold</vt:lpstr>
      <vt:lpstr>Brandon Text Regular</vt:lpstr>
      <vt:lpstr>Calibri</vt:lpstr>
      <vt:lpstr>Proxima Nova Alt Rg</vt:lpstr>
      <vt:lpstr>Roboto</vt:lpstr>
      <vt:lpstr>Roboto Condensed</vt:lpstr>
      <vt:lpstr>GENARAL LAYOUTS</vt:lpstr>
      <vt:lpstr>TEAM SLIDES</vt:lpstr>
      <vt:lpstr>SLIDES WITH IMAGES</vt:lpstr>
      <vt:lpstr>PORTFOLIO</vt:lpstr>
      <vt:lpstr>PowerPoint Presentation</vt:lpstr>
      <vt:lpstr>WHAT YOU NEED TO KNOW ABOUT THE CORONAVIRUS  (COVID-19)</vt:lpstr>
      <vt:lpstr>PowerPoint Presentation</vt:lpstr>
      <vt:lpstr>PowerPoint Presentation</vt:lpstr>
      <vt:lpstr>PowerPoint Presentation</vt:lpstr>
      <vt:lpstr>PowerPoint Presentation</vt:lpstr>
      <vt:lpstr>PowerPoint Presentation</vt:lpstr>
      <vt:lpstr>PowerPoint Presentation</vt:lpstr>
      <vt:lpstr>How should I prepare?</vt:lpstr>
      <vt:lpstr>PowerPoint Presentation</vt:lpstr>
      <vt:lpstr>Misconceptions and FAQ</vt:lpstr>
      <vt:lpstr>Misconceptions and FAQ</vt:lpstr>
      <vt:lpstr>Misconceptions and FAQ</vt:lpstr>
      <vt:lpstr>Misconceptions and FAQ</vt:lpstr>
      <vt:lpstr>Misconceptions and FAQ</vt:lpstr>
      <vt:lpstr>Misconceptions and FAQ</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Vicky Pickford</dc:creator>
  <cp:lastModifiedBy>Dawson Wikkerink</cp:lastModifiedBy>
  <cp:revision>8</cp:revision>
  <dcterms:created xsi:type="dcterms:W3CDTF">2020-03-04T21:52:34Z</dcterms:created>
  <dcterms:modified xsi:type="dcterms:W3CDTF">2021-05-25T17:50:48Z</dcterms:modified>
</cp:coreProperties>
</file>