
<file path=[Content_Types].xml><?xml version="1.0" encoding="utf-8"?>
<Types xmlns="http://schemas.openxmlformats.org/package/2006/content-types">
  <Default Extension="bin" ContentType="audio/unknown"/>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2"/>
  </p:notesMasterIdLst>
  <p:sldIdLst>
    <p:sldId id="269" r:id="rId5"/>
    <p:sldId id="606" r:id="rId6"/>
    <p:sldId id="611" r:id="rId7"/>
    <p:sldId id="612" r:id="rId8"/>
    <p:sldId id="609" r:id="rId9"/>
    <p:sldId id="610" r:id="rId10"/>
    <p:sldId id="605" r:id="rId11"/>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45572" autoAdjust="0"/>
  </p:normalViewPr>
  <p:slideViewPr>
    <p:cSldViewPr>
      <p:cViewPr varScale="1">
        <p:scale>
          <a:sx n="22" d="100"/>
          <a:sy n="22" d="100"/>
        </p:scale>
        <p:origin x="2130" y="36"/>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10.05.2017</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Young Worker Safety and Health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over 20 million workers in the U.S. and Canada, younger than 24 years of age in the workplace and these workers represent roughly 15% of the workforce.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Young workers have high occupational injury rates which can in part be explained by the high number of hazards in places where they typically work, such as hazards in restaurant settings associated with slippery floors and the use of knives and cooking equipment.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Inexperience and lack of safety training may also increase injury risks for young workers.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for the youngest workers, those in middle school and high school, there may be biologic and psychosocial contributors to increased injury rates, such as inadequate fit, strength, and cognitive abilities needed to operate equipment and machinery.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197565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non-fatal injuries occur in the agriculture, forestry and fishing industries, followed by retail trade, construction and service industries (e.g. nursing homes, amusement parks and swimming pools). The most commonly reported incidents for injury include transportation, contact with objects/equipment, assaults and violent acts and exposure to harmful substances and environments. </a:t>
            </a:r>
          </a:p>
          <a:p>
            <a:r>
              <a:rPr lang="en-US" sz="1200" kern="1200" dirty="0">
                <a:solidFill>
                  <a:schemeClr val="tx1"/>
                </a:solidFill>
                <a:effectLst/>
                <a:latin typeface="+mn-lt"/>
                <a:ea typeface="+mn-ea"/>
                <a:cs typeface="+mn-cs"/>
              </a:rPr>
              <a:t>Reasons for these incidents include: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Insufficient safety training.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Working with unsafe equipment.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Poor supervision.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Performing work that is illegal for young workers, such as operating certain types of equipment;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Being pressured to work quickly.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351092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 </a:t>
            </a:r>
          </a:p>
          <a:p>
            <a:r>
              <a:rPr lang="en-US" sz="1200" kern="1200" dirty="0">
                <a:solidFill>
                  <a:schemeClr val="tx1"/>
                </a:solidFill>
                <a:effectLst/>
                <a:latin typeface="+mn-lt"/>
                <a:ea typeface="+mn-ea"/>
                <a:cs typeface="+mn-cs"/>
              </a:rPr>
              <a:t>To protect young workers from harm: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compliant. Comply with all federal and state child labor laws and follow company policies, rules and requirements.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 mentorships. Have experienced workers available so younger workers can better learn the ins and outs of a new job.</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 young workers on proper work practices and how to spot hazards. Ensure training is done in an understandable way appropriate for the worker’s age.</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80095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Create a culture in which young workers are encouraged to ask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young workers do not operate dangerous equipment;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Teach young workers what they should do if they get injured at work.</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77689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Young workers have a unique role in our workforce. Help keep them safe by providing training and support that is unique to their needs. </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18498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9161565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897515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 id="2147483737" r:id="rId12"/>
    <p:sldLayoutId id="2147483738" r:id="rId13"/>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image" Target="../media/image8.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image" Target="../media/image11.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571411"/>
            <a:ext cx="15735300" cy="715581"/>
          </a:xfrm>
        </p:spPr>
        <p:txBody>
          <a:bodyPr/>
          <a:lstStyle/>
          <a:p>
            <a:r>
              <a:rPr lang="en-US" dirty="0"/>
              <a:t>Young Worker Safety and Health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9703" y="1563792"/>
            <a:ext cx="11780520" cy="7851648"/>
          </a:xfrm>
          <a:prstGeom prst="rect">
            <a:avLst/>
          </a:prstGeom>
        </p:spPr>
      </p:pic>
      <p:pic>
        <p:nvPicPr>
          <p:cNvPr id="2" name="Young tit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701625" y="9894888"/>
            <a:ext cx="609600" cy="6096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16" name="Picture Placeholder 15"/>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7802" b="7802"/>
          <a:stretch>
            <a:fillRect/>
          </a:stretch>
        </p:blipFill>
        <p:spPr>
          <a:xfrm>
            <a:off x="-12700" y="0"/>
            <a:ext cx="18288000" cy="10287000"/>
          </a:xfrm>
        </p:spPr>
      </p:pic>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6" name="Group 5"/>
            <p:cNvGrpSpPr/>
            <p:nvPr/>
          </p:nvGrpSpPr>
          <p:grpSpPr>
            <a:xfrm>
              <a:off x="576943" y="878127"/>
              <a:ext cx="5225866" cy="1230112"/>
              <a:chOff x="6520543" y="3303549"/>
              <a:chExt cx="5225866" cy="1230112"/>
            </a:xfrm>
          </p:grpSpPr>
          <p:sp>
            <p:nvSpPr>
              <p:cNvPr id="7" name="TextBox 6"/>
              <p:cNvSpPr txBox="1"/>
              <p:nvPr/>
            </p:nvSpPr>
            <p:spPr>
              <a:xfrm>
                <a:off x="6555661" y="3399456"/>
                <a:ext cx="5176679"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8" name="Group 7"/>
              <p:cNvGrpSpPr/>
              <p:nvPr/>
            </p:nvGrpSpPr>
            <p:grpSpPr>
              <a:xfrm>
                <a:off x="6520543" y="3303549"/>
                <a:ext cx="685800" cy="685800"/>
                <a:chOff x="6133193" y="2960648"/>
                <a:chExt cx="685800" cy="685800"/>
              </a:xfrm>
            </p:grpSpPr>
            <p:cxnSp>
              <p:nvCxnSpPr>
                <p:cNvPr id="12" name="Straight Connector 11"/>
                <p:cNvCxnSpPr/>
                <p:nvPr/>
              </p:nvCxnSpPr>
              <p:spPr>
                <a:xfrm flipV="1">
                  <a:off x="6133194" y="2960648"/>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33193" y="2960648"/>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0800000">
                <a:off x="11060609" y="3821652"/>
                <a:ext cx="685800" cy="712009"/>
                <a:chOff x="6154241" y="5410438"/>
                <a:chExt cx="685800" cy="712009"/>
              </a:xfrm>
            </p:grpSpPr>
            <p:cxnSp>
              <p:nvCxnSpPr>
                <p:cNvPr id="10" name="Straight Connector 9"/>
                <p:cNvCxnSpPr/>
                <p:nvPr/>
              </p:nvCxnSpPr>
              <p:spPr>
                <a:xfrm flipV="1">
                  <a:off x="6154241" y="5436647"/>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54241" y="5410438"/>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635512" y="2451140"/>
              <a:ext cx="5176679" cy="6555641"/>
            </a:xfrm>
            <a:prstGeom prst="rect">
              <a:avLst/>
            </a:prstGeom>
            <a:noFill/>
          </p:spPr>
          <p:txBody>
            <a:bodyPr wrap="square" rtlCol="0">
              <a:spAutoFit/>
            </a:bodyPr>
            <a:lstStyle/>
            <a:p>
              <a:pPr marL="457200" indent="-457200">
                <a:buFont typeface="Arial" panose="020B0604020202020204" pitchFamily="34" charset="0"/>
                <a:buChar char="•"/>
              </a:pPr>
              <a:r>
                <a:rPr lang="en-US" sz="3000" b="1" dirty="0">
                  <a:solidFill>
                    <a:schemeClr val="bg1"/>
                  </a:solidFill>
                </a:rPr>
                <a:t>Over 20 million workers younger than 24 years of age in the workplace.</a:t>
              </a:r>
            </a:p>
            <a:p>
              <a:pPr marL="457200" indent="-457200">
                <a:buFont typeface="Arial" panose="020B0604020202020204" pitchFamily="34" charset="0"/>
                <a:buChar char="•"/>
              </a:pPr>
              <a:endParaRPr lang="en-US" sz="3000" b="1" dirty="0">
                <a:solidFill>
                  <a:schemeClr val="bg1"/>
                </a:solidFill>
              </a:endParaRPr>
            </a:p>
            <a:p>
              <a:pPr marL="457200" indent="-457200">
                <a:buFont typeface="Arial" panose="020B0604020202020204" pitchFamily="34" charset="0"/>
                <a:buChar char="•"/>
              </a:pPr>
              <a:r>
                <a:rPr lang="en-US" sz="3000" b="1" dirty="0">
                  <a:solidFill>
                    <a:schemeClr val="bg1"/>
                  </a:solidFill>
                </a:rPr>
                <a:t>Young workers have high occupational injury rates: </a:t>
              </a:r>
            </a:p>
            <a:p>
              <a:pPr marL="1143000" lvl="1" indent="-457200">
                <a:buFont typeface="Arial" panose="020B0604020202020204" pitchFamily="34" charset="0"/>
                <a:buChar char="•"/>
              </a:pPr>
              <a:r>
                <a:rPr lang="en-US" sz="3000" b="1" dirty="0">
                  <a:solidFill>
                    <a:schemeClr val="bg1"/>
                  </a:solidFill>
                </a:rPr>
                <a:t>High number of hazards in places where they typically work.</a:t>
              </a:r>
            </a:p>
            <a:p>
              <a:pPr marL="457200" indent="-457200">
                <a:buFont typeface="Arial" panose="020B0604020202020204" pitchFamily="34" charset="0"/>
                <a:buChar char="•"/>
              </a:pPr>
              <a:endParaRPr lang="en-US" sz="3000" b="1" dirty="0">
                <a:solidFill>
                  <a:schemeClr val="bg1"/>
                </a:solidFill>
              </a:endParaRPr>
            </a:p>
            <a:p>
              <a:pPr marL="1143000" lvl="1" indent="-457200">
                <a:buFont typeface="Arial" panose="020B0604020202020204" pitchFamily="34" charset="0"/>
                <a:buChar char="•"/>
              </a:pPr>
              <a:r>
                <a:rPr lang="en-US" sz="3000" b="1" dirty="0">
                  <a:solidFill>
                    <a:schemeClr val="bg1"/>
                  </a:solidFill>
                </a:rPr>
                <a:t>Inexperience and lack of safety training. </a:t>
              </a:r>
            </a:p>
            <a:p>
              <a:pPr marL="457200" indent="-457200">
                <a:buFont typeface="Arial" panose="020B0604020202020204" pitchFamily="34" charset="0"/>
                <a:buChar char="•"/>
              </a:pPr>
              <a:endParaRPr lang="en-US" sz="3000" b="1" dirty="0">
                <a:solidFill>
                  <a:schemeClr val="bg1"/>
                </a:solidFill>
              </a:endParaRPr>
            </a:p>
            <a:p>
              <a:pPr marL="457200" indent="-457200">
                <a:buFont typeface="Arial" panose="020B0604020202020204" pitchFamily="34" charset="0"/>
                <a:buChar char="•"/>
              </a:pPr>
              <a:r>
                <a:rPr lang="en-US" sz="3000" b="1" dirty="0">
                  <a:solidFill>
                    <a:schemeClr val="bg1"/>
                  </a:solidFill>
                </a:rPr>
                <a:t>For workers in middle and high schools, biologic and psychosocial contributors can increase injury rates. </a:t>
              </a:r>
            </a:p>
          </p:txBody>
        </p:sp>
      </p:grpSp>
      <p:pic>
        <p:nvPicPr>
          <p:cNvPr id="3" name="Young sta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982488" y="4278313"/>
            <a:ext cx="609600" cy="6096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3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571411"/>
            <a:ext cx="6629401" cy="715581"/>
          </a:xfrm>
        </p:spPr>
        <p:txBody>
          <a:bodyPr/>
          <a:lstStyle/>
          <a:p>
            <a:r>
              <a:rPr lang="en-US" dirty="0"/>
              <a:t>What’s the Danger?</a:t>
            </a:r>
            <a:endParaRPr lang="uk-UA" dirty="0"/>
          </a:p>
        </p:txBody>
      </p:sp>
      <p:grpSp>
        <p:nvGrpSpPr>
          <p:cNvPr id="26" name="Group 25"/>
          <p:cNvGrpSpPr/>
          <p:nvPr/>
        </p:nvGrpSpPr>
        <p:grpSpPr>
          <a:xfrm>
            <a:off x="12268201" y="2556570"/>
            <a:ext cx="5084378" cy="5351710"/>
            <a:chOff x="3848101" y="447341"/>
            <a:chExt cx="5084378" cy="5351710"/>
          </a:xfrm>
        </p:grpSpPr>
        <p:sp>
          <p:nvSpPr>
            <p:cNvPr id="27" name="TextBox 26"/>
            <p:cNvSpPr txBox="1"/>
            <p:nvPr/>
          </p:nvSpPr>
          <p:spPr>
            <a:xfrm>
              <a:off x="4305301" y="447341"/>
              <a:ext cx="3733799" cy="2215991"/>
            </a:xfrm>
            <a:prstGeom prst="rect">
              <a:avLst/>
            </a:prstGeom>
            <a:noFill/>
          </p:spPr>
          <p:txBody>
            <a:bodyPr wrap="square" rtlCol="0">
              <a:spAutoFit/>
            </a:bodyPr>
            <a:lstStyle/>
            <a:p>
              <a:pPr algn="ctr"/>
              <a:r>
                <a:rPr lang="en-US" sz="13800" b="1">
                  <a:solidFill>
                    <a:schemeClr val="accent1"/>
                  </a:solidFill>
                  <a:latin typeface="+mj-lt"/>
                </a:rPr>
                <a:t>03</a:t>
              </a:r>
              <a:endParaRPr lang="uk-UA" sz="13800" b="1">
                <a:solidFill>
                  <a:schemeClr val="accent1"/>
                </a:solidFill>
                <a:latin typeface="+mj-lt"/>
              </a:endParaRPr>
            </a:p>
          </p:txBody>
        </p:sp>
        <p:sp>
          <p:nvSpPr>
            <p:cNvPr id="28" name="TextBox 27"/>
            <p:cNvSpPr txBox="1"/>
            <p:nvPr/>
          </p:nvSpPr>
          <p:spPr>
            <a:xfrm>
              <a:off x="3848101" y="2552700"/>
              <a:ext cx="4648199" cy="646331"/>
            </a:xfrm>
            <a:prstGeom prst="rect">
              <a:avLst/>
            </a:prstGeom>
            <a:noFill/>
          </p:spPr>
          <p:txBody>
            <a:bodyPr wrap="square" rtlCol="0">
              <a:spAutoFit/>
            </a:bodyPr>
            <a:lstStyle/>
            <a:p>
              <a:pPr algn="ctr"/>
              <a:r>
                <a:rPr lang="en-US" sz="3600" dirty="0">
                  <a:latin typeface="+mj-lt"/>
                </a:rPr>
                <a:t>WHY?</a:t>
              </a:r>
              <a:endParaRPr lang="uk-UA" sz="3600" dirty="0">
                <a:latin typeface="+mj-lt"/>
              </a:endParaRPr>
            </a:p>
          </p:txBody>
        </p:sp>
        <p:sp>
          <p:nvSpPr>
            <p:cNvPr id="29" name="TextBox 28"/>
            <p:cNvSpPr txBox="1"/>
            <p:nvPr/>
          </p:nvSpPr>
          <p:spPr>
            <a:xfrm>
              <a:off x="4284280" y="3552282"/>
              <a:ext cx="4648199"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solidFill>
                </a:rPr>
                <a:t>Lack of safety training</a:t>
              </a:r>
            </a:p>
            <a:p>
              <a:pPr marL="342900" indent="-342900">
                <a:buFont typeface="Arial" panose="020B0604020202020204" pitchFamily="34" charset="0"/>
                <a:buChar char="•"/>
              </a:pPr>
              <a:r>
                <a:rPr lang="en-US" sz="2800" dirty="0">
                  <a:solidFill>
                    <a:schemeClr val="tx2"/>
                  </a:solidFill>
                </a:rPr>
                <a:t>Unsafe equipment</a:t>
              </a:r>
            </a:p>
            <a:p>
              <a:pPr marL="342900" indent="-342900">
                <a:buFont typeface="Arial" panose="020B0604020202020204" pitchFamily="34" charset="0"/>
                <a:buChar char="•"/>
              </a:pPr>
              <a:r>
                <a:rPr lang="en-US" sz="2800" dirty="0">
                  <a:solidFill>
                    <a:schemeClr val="tx2"/>
                  </a:solidFill>
                </a:rPr>
                <a:t>Poor supervision</a:t>
              </a:r>
            </a:p>
            <a:p>
              <a:pPr marL="342900" indent="-342900">
                <a:buFont typeface="Arial" panose="020B0604020202020204" pitchFamily="34" charset="0"/>
                <a:buChar char="•"/>
              </a:pPr>
              <a:r>
                <a:rPr lang="en-US" sz="2800" dirty="0">
                  <a:solidFill>
                    <a:schemeClr val="tx2"/>
                  </a:solidFill>
                </a:rPr>
                <a:t>Performing illegal work </a:t>
              </a:r>
            </a:p>
            <a:p>
              <a:pPr marL="342900" indent="-342900">
                <a:buFont typeface="Arial" panose="020B0604020202020204" pitchFamily="34" charset="0"/>
                <a:buChar char="•"/>
              </a:pPr>
              <a:r>
                <a:rPr lang="en-US" sz="2800" dirty="0">
                  <a:solidFill>
                    <a:schemeClr val="tx2"/>
                  </a:solidFill>
                </a:rPr>
                <a:t>Pressured to work quickly</a:t>
              </a:r>
            </a:p>
          </p:txBody>
        </p:sp>
      </p:grpSp>
      <p:grpSp>
        <p:nvGrpSpPr>
          <p:cNvPr id="30" name="Group 29"/>
          <p:cNvGrpSpPr/>
          <p:nvPr/>
        </p:nvGrpSpPr>
        <p:grpSpPr>
          <a:xfrm>
            <a:off x="7048501" y="2399080"/>
            <a:ext cx="5219700" cy="5951011"/>
            <a:chOff x="3848101" y="289851"/>
            <a:chExt cx="5219700" cy="5951011"/>
          </a:xfrm>
        </p:grpSpPr>
        <p:sp>
          <p:nvSpPr>
            <p:cNvPr id="31" name="TextBox 30"/>
            <p:cNvSpPr txBox="1"/>
            <p:nvPr/>
          </p:nvSpPr>
          <p:spPr>
            <a:xfrm>
              <a:off x="4305301" y="4024871"/>
              <a:ext cx="3733799" cy="2215991"/>
            </a:xfrm>
            <a:prstGeom prst="rect">
              <a:avLst/>
            </a:prstGeom>
            <a:noFill/>
          </p:spPr>
          <p:txBody>
            <a:bodyPr wrap="square" rtlCol="0">
              <a:spAutoFit/>
            </a:bodyPr>
            <a:lstStyle/>
            <a:p>
              <a:pPr algn="ctr"/>
              <a:r>
                <a:rPr lang="en-US" sz="13800" b="1">
                  <a:solidFill>
                    <a:schemeClr val="accent1"/>
                  </a:solidFill>
                  <a:latin typeface="+mj-lt"/>
                </a:rPr>
                <a:t>02</a:t>
              </a:r>
              <a:endParaRPr lang="uk-UA" sz="13800" b="1">
                <a:solidFill>
                  <a:schemeClr val="accent1"/>
                </a:solidFill>
                <a:latin typeface="+mj-lt"/>
              </a:endParaRPr>
            </a:p>
          </p:txBody>
        </p:sp>
        <p:sp>
          <p:nvSpPr>
            <p:cNvPr id="32" name="TextBox 31"/>
            <p:cNvSpPr txBox="1"/>
            <p:nvPr/>
          </p:nvSpPr>
          <p:spPr>
            <a:xfrm>
              <a:off x="3848101" y="3567671"/>
              <a:ext cx="4648199" cy="646331"/>
            </a:xfrm>
            <a:prstGeom prst="rect">
              <a:avLst/>
            </a:prstGeom>
            <a:noFill/>
          </p:spPr>
          <p:txBody>
            <a:bodyPr wrap="square" rtlCol="0">
              <a:spAutoFit/>
            </a:bodyPr>
            <a:lstStyle/>
            <a:p>
              <a:pPr algn="ctr"/>
              <a:r>
                <a:rPr lang="en-US" sz="3600" dirty="0">
                  <a:latin typeface="+mj-lt"/>
                </a:rPr>
                <a:t>HOW?</a:t>
              </a:r>
              <a:endParaRPr lang="uk-UA" sz="3600" dirty="0">
                <a:latin typeface="+mj-lt"/>
              </a:endParaRPr>
            </a:p>
          </p:txBody>
        </p:sp>
        <p:sp>
          <p:nvSpPr>
            <p:cNvPr id="33" name="TextBox 32"/>
            <p:cNvSpPr txBox="1"/>
            <p:nvPr/>
          </p:nvSpPr>
          <p:spPr>
            <a:xfrm>
              <a:off x="4419602" y="289851"/>
              <a:ext cx="4648199"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solidFill>
                </a:rPr>
                <a:t>Transportation</a:t>
              </a:r>
            </a:p>
            <a:p>
              <a:pPr marL="342900" indent="-342900">
                <a:buFont typeface="Arial" panose="020B0604020202020204" pitchFamily="34" charset="0"/>
                <a:buChar char="•"/>
              </a:pPr>
              <a:r>
                <a:rPr lang="en-US" sz="2800" dirty="0">
                  <a:solidFill>
                    <a:schemeClr val="tx2"/>
                  </a:solidFill>
                </a:rPr>
                <a:t>Contact with objects/equipment </a:t>
              </a:r>
            </a:p>
            <a:p>
              <a:pPr marL="342900" indent="-342900">
                <a:buFont typeface="Arial" panose="020B0604020202020204" pitchFamily="34" charset="0"/>
                <a:buChar char="•"/>
              </a:pPr>
              <a:r>
                <a:rPr lang="en-US" sz="2800" dirty="0">
                  <a:solidFill>
                    <a:schemeClr val="tx2"/>
                  </a:solidFill>
                </a:rPr>
                <a:t>Assaults and violent acts</a:t>
              </a:r>
            </a:p>
            <a:p>
              <a:pPr marL="342900" indent="-342900">
                <a:buFont typeface="Arial" panose="020B0604020202020204" pitchFamily="34" charset="0"/>
                <a:buChar char="•"/>
              </a:pPr>
              <a:r>
                <a:rPr lang="en-US" sz="2800" dirty="0">
                  <a:solidFill>
                    <a:schemeClr val="tx2"/>
                  </a:solidFill>
                </a:rPr>
                <a:t>Exposure to harmful substances and environments. </a:t>
              </a:r>
              <a:endParaRPr lang="uk-UA" sz="2800" dirty="0">
                <a:solidFill>
                  <a:schemeClr val="tx2"/>
                </a:solidFill>
              </a:endParaRPr>
            </a:p>
          </p:txBody>
        </p:sp>
      </p:grpSp>
      <p:grpSp>
        <p:nvGrpSpPr>
          <p:cNvPr id="34" name="Group 33"/>
          <p:cNvGrpSpPr/>
          <p:nvPr/>
        </p:nvGrpSpPr>
        <p:grpSpPr>
          <a:xfrm>
            <a:off x="1828801" y="2556570"/>
            <a:ext cx="5105399" cy="5197822"/>
            <a:chOff x="3848101" y="447341"/>
            <a:chExt cx="5105399" cy="5197822"/>
          </a:xfrm>
        </p:grpSpPr>
        <p:sp>
          <p:nvSpPr>
            <p:cNvPr id="35" name="TextBox 34"/>
            <p:cNvSpPr txBox="1"/>
            <p:nvPr/>
          </p:nvSpPr>
          <p:spPr>
            <a:xfrm>
              <a:off x="4305301" y="447341"/>
              <a:ext cx="3733799" cy="2215991"/>
            </a:xfrm>
            <a:prstGeom prst="rect">
              <a:avLst/>
            </a:prstGeom>
            <a:noFill/>
          </p:spPr>
          <p:txBody>
            <a:bodyPr wrap="square" rtlCol="0">
              <a:spAutoFit/>
            </a:bodyPr>
            <a:lstStyle/>
            <a:p>
              <a:pPr algn="ctr"/>
              <a:r>
                <a:rPr lang="en-US" sz="13800" b="1">
                  <a:solidFill>
                    <a:schemeClr val="accent1"/>
                  </a:solidFill>
                  <a:latin typeface="+mj-lt"/>
                </a:rPr>
                <a:t>01</a:t>
              </a:r>
              <a:endParaRPr lang="uk-UA" sz="13800" b="1">
                <a:solidFill>
                  <a:schemeClr val="accent1"/>
                </a:solidFill>
                <a:latin typeface="+mj-lt"/>
              </a:endParaRPr>
            </a:p>
          </p:txBody>
        </p:sp>
        <p:sp>
          <p:nvSpPr>
            <p:cNvPr id="36" name="TextBox 35"/>
            <p:cNvSpPr txBox="1"/>
            <p:nvPr/>
          </p:nvSpPr>
          <p:spPr>
            <a:xfrm>
              <a:off x="3848101" y="2552700"/>
              <a:ext cx="4648199" cy="646331"/>
            </a:xfrm>
            <a:prstGeom prst="rect">
              <a:avLst/>
            </a:prstGeom>
            <a:noFill/>
          </p:spPr>
          <p:txBody>
            <a:bodyPr wrap="square" rtlCol="0">
              <a:spAutoFit/>
            </a:bodyPr>
            <a:lstStyle/>
            <a:p>
              <a:pPr algn="ctr"/>
              <a:r>
                <a:rPr lang="en-US" sz="3600" dirty="0">
                  <a:latin typeface="+mj-lt"/>
                </a:rPr>
                <a:t>WHERE?</a:t>
              </a:r>
              <a:endParaRPr lang="uk-UA" sz="3600" dirty="0">
                <a:latin typeface="+mj-lt"/>
              </a:endParaRPr>
            </a:p>
          </p:txBody>
        </p:sp>
        <p:sp>
          <p:nvSpPr>
            <p:cNvPr id="37" name="TextBox 36"/>
            <p:cNvSpPr txBox="1"/>
            <p:nvPr/>
          </p:nvSpPr>
          <p:spPr>
            <a:xfrm>
              <a:off x="4305301" y="3398394"/>
              <a:ext cx="4648199"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Agriculture </a:t>
              </a:r>
            </a:p>
            <a:p>
              <a:pPr marL="457200" indent="-457200">
                <a:buFont typeface="Arial" panose="020B0604020202020204" pitchFamily="34" charset="0"/>
                <a:buChar char="•"/>
              </a:pPr>
              <a:r>
                <a:rPr lang="en-US" sz="2800" dirty="0">
                  <a:solidFill>
                    <a:schemeClr val="tx2"/>
                  </a:solidFill>
                </a:rPr>
                <a:t>Forestry and fishing </a:t>
              </a:r>
            </a:p>
            <a:p>
              <a:pPr marL="457200" indent="-457200">
                <a:buFont typeface="Arial" panose="020B0604020202020204" pitchFamily="34" charset="0"/>
                <a:buChar char="•"/>
              </a:pPr>
              <a:r>
                <a:rPr lang="en-US" sz="2800" dirty="0">
                  <a:solidFill>
                    <a:schemeClr val="tx2"/>
                  </a:solidFill>
                </a:rPr>
                <a:t>Retail </a:t>
              </a:r>
            </a:p>
            <a:p>
              <a:pPr marL="457200" indent="-457200">
                <a:buFont typeface="Arial" panose="020B0604020202020204" pitchFamily="34" charset="0"/>
                <a:buChar char="•"/>
              </a:pPr>
              <a:r>
                <a:rPr lang="en-US" sz="2800" dirty="0">
                  <a:solidFill>
                    <a:schemeClr val="tx2"/>
                  </a:solidFill>
                </a:rPr>
                <a:t>Construction </a:t>
              </a:r>
            </a:p>
            <a:p>
              <a:pPr marL="457200" indent="-457200">
                <a:buFont typeface="Arial" panose="020B0604020202020204" pitchFamily="34" charset="0"/>
                <a:buChar char="•"/>
              </a:pPr>
              <a:r>
                <a:rPr lang="en-US" sz="2800" dirty="0">
                  <a:solidFill>
                    <a:schemeClr val="tx2"/>
                  </a:solidFill>
                </a:rPr>
                <a:t>Service </a:t>
              </a:r>
            </a:p>
          </p:txBody>
        </p:sp>
      </p:grpSp>
      <p:pic>
        <p:nvPicPr>
          <p:cNvPr id="3" name="Young Dang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264938" y="4148138"/>
            <a:ext cx="609600" cy="609600"/>
          </a:xfrm>
          <a:prstGeom prst="rect">
            <a:avLst/>
          </a:prstGeom>
        </p:spPr>
      </p:pic>
    </p:spTree>
    <p:extLst>
      <p:ext uri="{BB962C8B-B14F-4D97-AF65-F5344CB8AC3E}">
        <p14:creationId xmlns:p14="http://schemas.microsoft.com/office/powerpoint/2010/main" val="2699358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6300" y="571411"/>
            <a:ext cx="7200900" cy="1338828"/>
          </a:xfrm>
        </p:spPr>
        <p:txBody>
          <a:bodyPr/>
          <a:lstStyle/>
          <a:p>
            <a:r>
              <a:rPr lang="en-US" dirty="0"/>
              <a:t>How to Protect Yourself </a:t>
            </a:r>
            <a:endParaRPr lang="uk-UA" dirty="0"/>
          </a:p>
        </p:txBody>
      </p:sp>
      <p:grpSp>
        <p:nvGrpSpPr>
          <p:cNvPr id="2" name="Group 1"/>
          <p:cNvGrpSpPr/>
          <p:nvPr/>
        </p:nvGrpSpPr>
        <p:grpSpPr>
          <a:xfrm>
            <a:off x="1257300" y="5691876"/>
            <a:ext cx="5029201" cy="2460798"/>
            <a:chOff x="1257300" y="5691876"/>
            <a:chExt cx="5029201" cy="2460798"/>
          </a:xfrm>
        </p:grpSpPr>
        <p:sp>
          <p:nvSpPr>
            <p:cNvPr id="13" name="TextBox 12"/>
            <p:cNvSpPr txBox="1"/>
            <p:nvPr/>
          </p:nvSpPr>
          <p:spPr>
            <a:xfrm>
              <a:off x="1257300" y="5691876"/>
              <a:ext cx="5029201" cy="646331"/>
            </a:xfrm>
            <a:prstGeom prst="rect">
              <a:avLst/>
            </a:prstGeom>
            <a:noFill/>
          </p:spPr>
          <p:txBody>
            <a:bodyPr wrap="square" rtlCol="0">
              <a:spAutoFit/>
            </a:bodyPr>
            <a:lstStyle/>
            <a:p>
              <a:r>
                <a:rPr lang="en-US" sz="3600" dirty="0">
                  <a:latin typeface="+mj-lt"/>
                </a:rPr>
                <a:t>Comply with the Law</a:t>
              </a:r>
              <a:endParaRPr lang="en-US" sz="3600" dirty="0">
                <a:solidFill>
                  <a:schemeClr val="accent1"/>
                </a:solidFill>
                <a:latin typeface="+mj-lt"/>
              </a:endParaRPr>
            </a:p>
          </p:txBody>
        </p:sp>
        <p:sp>
          <p:nvSpPr>
            <p:cNvPr id="14" name="TextBox 13"/>
            <p:cNvSpPr txBox="1"/>
            <p:nvPr/>
          </p:nvSpPr>
          <p:spPr>
            <a:xfrm>
              <a:off x="1257300" y="6336792"/>
              <a:ext cx="50292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Comply with  all federal and state child labor laws. </a:t>
              </a:r>
            </a:p>
            <a:p>
              <a:pPr marL="457200" indent="-457200">
                <a:buFont typeface="Arial" panose="020B0604020202020204" pitchFamily="34" charset="0"/>
                <a:buChar char="•"/>
              </a:pPr>
              <a:r>
                <a:rPr lang="en-US" sz="2800" dirty="0">
                  <a:solidFill>
                    <a:schemeClr val="tx2"/>
                  </a:solidFill>
                </a:rPr>
                <a:t>Follow company policies, rules and requirements. </a:t>
              </a:r>
              <a:endParaRPr lang="uk-UA" sz="2800" dirty="0">
                <a:solidFill>
                  <a:schemeClr val="tx2"/>
                </a:solidFill>
              </a:endParaRPr>
            </a:p>
          </p:txBody>
        </p:sp>
      </p:grpSp>
      <p:grpSp>
        <p:nvGrpSpPr>
          <p:cNvPr id="4" name="Group 3"/>
          <p:cNvGrpSpPr/>
          <p:nvPr/>
        </p:nvGrpSpPr>
        <p:grpSpPr>
          <a:xfrm>
            <a:off x="6629399" y="5691876"/>
            <a:ext cx="5029201" cy="2891685"/>
            <a:chOff x="6629399" y="5691876"/>
            <a:chExt cx="5029201" cy="2891685"/>
          </a:xfrm>
        </p:grpSpPr>
        <p:sp>
          <p:nvSpPr>
            <p:cNvPr id="16" name="TextBox 15"/>
            <p:cNvSpPr txBox="1"/>
            <p:nvPr/>
          </p:nvSpPr>
          <p:spPr>
            <a:xfrm>
              <a:off x="6629399" y="5691876"/>
              <a:ext cx="5029201" cy="646331"/>
            </a:xfrm>
            <a:prstGeom prst="rect">
              <a:avLst/>
            </a:prstGeom>
            <a:noFill/>
          </p:spPr>
          <p:txBody>
            <a:bodyPr wrap="square" rtlCol="0">
              <a:spAutoFit/>
            </a:bodyPr>
            <a:lstStyle/>
            <a:p>
              <a:r>
                <a:rPr lang="en-US" sz="3600" dirty="0">
                  <a:latin typeface="+mj-lt"/>
                </a:rPr>
                <a:t>Establish Mentorships</a:t>
              </a:r>
            </a:p>
          </p:txBody>
        </p:sp>
        <p:sp>
          <p:nvSpPr>
            <p:cNvPr id="17" name="TextBox 16"/>
            <p:cNvSpPr txBox="1"/>
            <p:nvPr/>
          </p:nvSpPr>
          <p:spPr>
            <a:xfrm>
              <a:off x="6629399" y="6336792"/>
              <a:ext cx="50292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Have experienced workers available so younger workers can better learn the ins and outs of a new job.</a:t>
              </a:r>
            </a:p>
          </p:txBody>
        </p:sp>
      </p:grpSp>
      <p:grpSp>
        <p:nvGrpSpPr>
          <p:cNvPr id="5" name="Group 4"/>
          <p:cNvGrpSpPr/>
          <p:nvPr/>
        </p:nvGrpSpPr>
        <p:grpSpPr>
          <a:xfrm>
            <a:off x="12001497" y="5691876"/>
            <a:ext cx="5029201" cy="3753459"/>
            <a:chOff x="12001497" y="5691876"/>
            <a:chExt cx="5029201" cy="3753459"/>
          </a:xfrm>
        </p:grpSpPr>
        <p:sp>
          <p:nvSpPr>
            <p:cNvPr id="18" name="TextBox 17"/>
            <p:cNvSpPr txBox="1"/>
            <p:nvPr/>
          </p:nvSpPr>
          <p:spPr>
            <a:xfrm>
              <a:off x="12001497" y="5691876"/>
              <a:ext cx="5029201" cy="646331"/>
            </a:xfrm>
            <a:prstGeom prst="rect">
              <a:avLst/>
            </a:prstGeom>
            <a:noFill/>
          </p:spPr>
          <p:txBody>
            <a:bodyPr wrap="square" rtlCol="0">
              <a:spAutoFit/>
            </a:bodyPr>
            <a:lstStyle/>
            <a:p>
              <a:r>
                <a:rPr lang="en-US" sz="3600" dirty="0">
                  <a:latin typeface="+mj-lt"/>
                </a:rPr>
                <a:t>Provide Training</a:t>
              </a:r>
            </a:p>
          </p:txBody>
        </p:sp>
        <p:sp>
          <p:nvSpPr>
            <p:cNvPr id="19" name="TextBox 18"/>
            <p:cNvSpPr txBox="1"/>
            <p:nvPr/>
          </p:nvSpPr>
          <p:spPr>
            <a:xfrm>
              <a:off x="12001497" y="6336792"/>
              <a:ext cx="50292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Train young workers on proper work practices and how to spot hazards. </a:t>
              </a:r>
            </a:p>
            <a:p>
              <a:pPr marL="457200" indent="-457200">
                <a:buFont typeface="Arial" panose="020B0604020202020204" pitchFamily="34" charset="0"/>
                <a:buChar char="•"/>
              </a:pPr>
              <a:r>
                <a:rPr lang="en-US" sz="2800" dirty="0">
                  <a:solidFill>
                    <a:schemeClr val="tx2"/>
                  </a:solidFill>
                </a:rPr>
                <a:t>Ensure training is done in an understandable way appropriate for the worker’s age.</a:t>
              </a:r>
            </a:p>
          </p:txBody>
        </p:sp>
      </p:grpSp>
      <p:pic>
        <p:nvPicPr>
          <p:cNvPr id="8" name="Picture Placeholder 7"/>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tretch>
            <a:fillRect/>
          </a:stretch>
        </p:blipFill>
        <p:spPr>
          <a:xfrm>
            <a:off x="1246414" y="2751915"/>
            <a:ext cx="4365171" cy="2760239"/>
          </a:xfrm>
        </p:spPr>
      </p:pic>
      <p:pic>
        <p:nvPicPr>
          <p:cNvPr id="12" name="Picture Placeholder 1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9080" b="9080"/>
          <a:stretch>
            <a:fillRect/>
          </a:stretch>
        </p:blipFill>
        <p:spPr/>
      </p:pic>
      <p:pic>
        <p:nvPicPr>
          <p:cNvPr id="22" name="Picture Placeholder 21"/>
          <p:cNvPicPr>
            <a:picLocks noGrp="1" noChangeAspect="1"/>
          </p:cNvPicPr>
          <p:nvPr>
            <p:ph type="pic" sz="quarter" idx="14"/>
          </p:nvPr>
        </p:nvPicPr>
        <p:blipFill>
          <a:blip r:embed="rId7" cstate="print">
            <a:extLst>
              <a:ext uri="{28A0092B-C50C-407E-A947-70E740481C1C}">
                <a14:useLocalDpi xmlns:a14="http://schemas.microsoft.com/office/drawing/2010/main" val="0"/>
              </a:ext>
            </a:extLst>
          </a:blip>
          <a:srcRect t="9080" b="9080"/>
          <a:stretch>
            <a:fillRect/>
          </a:stretch>
        </p:blipFill>
        <p:spPr>
          <a:xfrm>
            <a:off x="6297386" y="2751915"/>
            <a:ext cx="5029200" cy="2743200"/>
          </a:xfrm>
        </p:spPr>
      </p:pic>
      <p:pic>
        <p:nvPicPr>
          <p:cNvPr id="3" name="Young protect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545800" y="7021513"/>
            <a:ext cx="609600" cy="609600"/>
          </a:xfrm>
          <a:prstGeom prst="rect">
            <a:avLst/>
          </a:prstGeom>
        </p:spPr>
      </p:pic>
    </p:spTree>
    <p:extLst>
      <p:ext uri="{BB962C8B-B14F-4D97-AF65-F5344CB8AC3E}">
        <p14:creationId xmlns:p14="http://schemas.microsoft.com/office/powerpoint/2010/main" val="2997060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6300" y="571411"/>
            <a:ext cx="7200900" cy="1338828"/>
          </a:xfrm>
        </p:spPr>
        <p:txBody>
          <a:bodyPr/>
          <a:lstStyle/>
          <a:p>
            <a:r>
              <a:rPr lang="en-US" dirty="0"/>
              <a:t>How to Protect Yourself </a:t>
            </a:r>
            <a:endParaRPr lang="uk-UA" dirty="0"/>
          </a:p>
        </p:txBody>
      </p:sp>
      <p:grpSp>
        <p:nvGrpSpPr>
          <p:cNvPr id="2" name="Group 1"/>
          <p:cNvGrpSpPr/>
          <p:nvPr/>
        </p:nvGrpSpPr>
        <p:grpSpPr>
          <a:xfrm>
            <a:off x="1257300" y="5691876"/>
            <a:ext cx="5029201" cy="2460798"/>
            <a:chOff x="1257300" y="5691876"/>
            <a:chExt cx="5029201" cy="2460798"/>
          </a:xfrm>
        </p:grpSpPr>
        <p:sp>
          <p:nvSpPr>
            <p:cNvPr id="13" name="TextBox 12"/>
            <p:cNvSpPr txBox="1"/>
            <p:nvPr/>
          </p:nvSpPr>
          <p:spPr>
            <a:xfrm>
              <a:off x="1257300" y="5691876"/>
              <a:ext cx="5029201" cy="646331"/>
            </a:xfrm>
            <a:prstGeom prst="rect">
              <a:avLst/>
            </a:prstGeom>
            <a:noFill/>
          </p:spPr>
          <p:txBody>
            <a:bodyPr wrap="square" rtlCol="0">
              <a:spAutoFit/>
            </a:bodyPr>
            <a:lstStyle/>
            <a:p>
              <a:r>
                <a:rPr lang="en-US" sz="3600" dirty="0">
                  <a:latin typeface="+mj-lt"/>
                </a:rPr>
                <a:t>Culture</a:t>
              </a:r>
              <a:endParaRPr lang="en-US" sz="3600" dirty="0">
                <a:solidFill>
                  <a:schemeClr val="accent1"/>
                </a:solidFill>
                <a:latin typeface="+mj-lt"/>
              </a:endParaRPr>
            </a:p>
          </p:txBody>
        </p:sp>
        <p:sp>
          <p:nvSpPr>
            <p:cNvPr id="14" name="TextBox 13"/>
            <p:cNvSpPr txBox="1"/>
            <p:nvPr/>
          </p:nvSpPr>
          <p:spPr>
            <a:xfrm>
              <a:off x="1257300" y="6336792"/>
              <a:ext cx="5029200"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2"/>
                  </a:solidFill>
                </a:rPr>
                <a:t>Create a culture in which young workers are encouraged to ask questions.</a:t>
              </a:r>
            </a:p>
          </p:txBody>
        </p:sp>
      </p:grpSp>
      <p:grpSp>
        <p:nvGrpSpPr>
          <p:cNvPr id="4" name="Group 3"/>
          <p:cNvGrpSpPr/>
          <p:nvPr/>
        </p:nvGrpSpPr>
        <p:grpSpPr>
          <a:xfrm>
            <a:off x="6629399" y="5691876"/>
            <a:ext cx="5029201" cy="2029911"/>
            <a:chOff x="6629399" y="5691876"/>
            <a:chExt cx="5029201" cy="2029911"/>
          </a:xfrm>
        </p:grpSpPr>
        <p:sp>
          <p:nvSpPr>
            <p:cNvPr id="16" name="TextBox 15"/>
            <p:cNvSpPr txBox="1"/>
            <p:nvPr/>
          </p:nvSpPr>
          <p:spPr>
            <a:xfrm>
              <a:off x="6629399" y="5691876"/>
              <a:ext cx="5029201" cy="646331"/>
            </a:xfrm>
            <a:prstGeom prst="rect">
              <a:avLst/>
            </a:prstGeom>
            <a:noFill/>
          </p:spPr>
          <p:txBody>
            <a:bodyPr wrap="square" rtlCol="0">
              <a:spAutoFit/>
            </a:bodyPr>
            <a:lstStyle/>
            <a:p>
              <a:r>
                <a:rPr lang="en-US" sz="3600" dirty="0">
                  <a:latin typeface="+mj-lt"/>
                </a:rPr>
                <a:t>Safe Use of Equipment</a:t>
              </a:r>
            </a:p>
          </p:txBody>
        </p:sp>
        <p:sp>
          <p:nvSpPr>
            <p:cNvPr id="17" name="TextBox 16"/>
            <p:cNvSpPr txBox="1"/>
            <p:nvPr/>
          </p:nvSpPr>
          <p:spPr>
            <a:xfrm>
              <a:off x="6629399" y="6336792"/>
              <a:ext cx="50292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Ensure young workers do not operate dangerous equipment.</a:t>
              </a:r>
            </a:p>
          </p:txBody>
        </p:sp>
      </p:grpSp>
      <p:grpSp>
        <p:nvGrpSpPr>
          <p:cNvPr id="5" name="Group 4"/>
          <p:cNvGrpSpPr/>
          <p:nvPr/>
        </p:nvGrpSpPr>
        <p:grpSpPr>
          <a:xfrm>
            <a:off x="12001497" y="5691876"/>
            <a:ext cx="5029201" cy="2029911"/>
            <a:chOff x="12001497" y="5691876"/>
            <a:chExt cx="5029201" cy="2029911"/>
          </a:xfrm>
        </p:grpSpPr>
        <p:sp>
          <p:nvSpPr>
            <p:cNvPr id="18" name="TextBox 17"/>
            <p:cNvSpPr txBox="1"/>
            <p:nvPr/>
          </p:nvSpPr>
          <p:spPr>
            <a:xfrm>
              <a:off x="12001497" y="5691876"/>
              <a:ext cx="5029201" cy="646331"/>
            </a:xfrm>
            <a:prstGeom prst="rect">
              <a:avLst/>
            </a:prstGeom>
            <a:noFill/>
          </p:spPr>
          <p:txBody>
            <a:bodyPr wrap="square" rtlCol="0">
              <a:spAutoFit/>
            </a:bodyPr>
            <a:lstStyle/>
            <a:p>
              <a:r>
                <a:rPr lang="en-US" sz="3600" dirty="0">
                  <a:latin typeface="+mj-lt"/>
                </a:rPr>
                <a:t>Injury Follow-up</a:t>
              </a:r>
            </a:p>
          </p:txBody>
        </p:sp>
        <p:sp>
          <p:nvSpPr>
            <p:cNvPr id="19" name="TextBox 18"/>
            <p:cNvSpPr txBox="1"/>
            <p:nvPr/>
          </p:nvSpPr>
          <p:spPr>
            <a:xfrm>
              <a:off x="12001497" y="6336792"/>
              <a:ext cx="50292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2"/>
                  </a:solidFill>
                </a:rPr>
                <a:t>Teach young workers what they should do if they get injured at work.</a:t>
              </a:r>
            </a:p>
          </p:txBody>
        </p:sp>
      </p:grpSp>
      <p:pic>
        <p:nvPicPr>
          <p:cNvPr id="10" name="Picture Placeholder 9"/>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9686" b="9686"/>
          <a:stretch>
            <a:fillRect/>
          </a:stretch>
        </p:blipFill>
        <p:spPr/>
      </p:pic>
      <p:pic>
        <p:nvPicPr>
          <p:cNvPr id="12" name="Picture Placeholder 11"/>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t="9080" b="9080"/>
          <a:stretch>
            <a:fillRect/>
          </a:stretch>
        </p:blipFill>
        <p:spPr/>
      </p:pic>
      <p:pic>
        <p:nvPicPr>
          <p:cNvPr id="7" name="Picture Placeholder 6" descr="A picture containing person, holding, blue, indoor&#10;&#10;Description generated with high confidence"/>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t="9096" b="9096"/>
          <a:stretch>
            <a:fillRect/>
          </a:stretch>
        </p:blipFill>
        <p:spPr/>
      </p:pic>
      <p:pic>
        <p:nvPicPr>
          <p:cNvPr id="3" name="Young protect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4003000" y="7086600"/>
            <a:ext cx="609600" cy="609600"/>
          </a:xfrm>
          <a:prstGeom prst="rect">
            <a:avLst/>
          </a:prstGeom>
        </p:spPr>
      </p:pic>
    </p:spTree>
    <p:extLst>
      <p:ext uri="{BB962C8B-B14F-4D97-AF65-F5344CB8AC3E}">
        <p14:creationId xmlns:p14="http://schemas.microsoft.com/office/powerpoint/2010/main" val="241212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4" name="Picture Placeholder 3"/>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7802" b="7802"/>
          <a:stretch>
            <a:fillRect/>
          </a:stretch>
        </p:blipFill>
        <p:spPr>
          <a:xfrm>
            <a:off x="39770" y="-18047"/>
            <a:ext cx="18327771" cy="10287000"/>
          </a:xfrm>
        </p:spPr>
      </p:pic>
      <p:grpSp>
        <p:nvGrpSpPr>
          <p:cNvPr id="21" name="Group 20"/>
          <p:cNvGrpSpPr/>
          <p:nvPr/>
        </p:nvGrpSpPr>
        <p:grpSpPr>
          <a:xfrm>
            <a:off x="0" y="-54141"/>
            <a:ext cx="9223542" cy="10323094"/>
            <a:chOff x="0" y="0"/>
            <a:chExt cx="6400800" cy="10287000"/>
          </a:xfrm>
        </p:grpSpPr>
        <p:sp>
          <p:nvSpPr>
            <p:cNvPr id="5" name="Rectangle 4"/>
            <p:cNvSpPr/>
            <p:nvPr/>
          </p:nvSpPr>
          <p:spPr>
            <a:xfrm>
              <a:off x="0" y="0"/>
              <a:ext cx="6400800" cy="10287000"/>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6" name="Group 5"/>
            <p:cNvGrpSpPr/>
            <p:nvPr/>
          </p:nvGrpSpPr>
          <p:grpSpPr>
            <a:xfrm>
              <a:off x="768350" y="2032278"/>
              <a:ext cx="4864100" cy="1371600"/>
              <a:chOff x="6711950" y="4457700"/>
              <a:chExt cx="4864100" cy="1371600"/>
            </a:xfrm>
          </p:grpSpPr>
          <p:sp>
            <p:nvSpPr>
              <p:cNvPr id="7" name="TextBox 6"/>
              <p:cNvSpPr txBox="1"/>
              <p:nvPr/>
            </p:nvSpPr>
            <p:spPr>
              <a:xfrm>
                <a:off x="6863443" y="4589502"/>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8" name="Group 7"/>
              <p:cNvGrpSpPr/>
              <p:nvPr/>
            </p:nvGrpSpPr>
            <p:grpSpPr>
              <a:xfrm>
                <a:off x="6711950" y="4457700"/>
                <a:ext cx="685800" cy="685800"/>
                <a:chOff x="6324600" y="4114799"/>
                <a:chExt cx="685800" cy="685800"/>
              </a:xfrm>
            </p:grpSpPr>
            <p:cxnSp>
              <p:nvCxnSpPr>
                <p:cNvPr id="12" name="Straight Connector 11"/>
                <p:cNvCxnSpPr/>
                <p:nvPr/>
              </p:nvCxnSpPr>
              <p:spPr>
                <a:xfrm flipV="1">
                  <a:off x="6324600" y="4114799"/>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24600" y="4114799"/>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10800000">
                <a:off x="10890250" y="5143500"/>
                <a:ext cx="685800" cy="685800"/>
                <a:chOff x="6324600" y="4114799"/>
                <a:chExt cx="685800" cy="685800"/>
              </a:xfrm>
            </p:grpSpPr>
            <p:cxnSp>
              <p:nvCxnSpPr>
                <p:cNvPr id="10" name="Straight Connector 9"/>
                <p:cNvCxnSpPr/>
                <p:nvPr/>
              </p:nvCxnSpPr>
              <p:spPr>
                <a:xfrm flipV="1">
                  <a:off x="6324600" y="4114799"/>
                  <a:ext cx="0" cy="68580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24600" y="4114799"/>
                  <a:ext cx="685800" cy="0"/>
                </a:xfrm>
                <a:prstGeom prst="line">
                  <a:avLst/>
                </a:prstGeom>
                <a:ln w="3810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1102132" y="3935542"/>
              <a:ext cx="4178300"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1"/>
                  </a:solidFill>
                </a:rPr>
                <a:t>Young workers have a unique role in our workforce. </a:t>
              </a:r>
            </a:p>
            <a:p>
              <a:pPr marL="457200" indent="-457200">
                <a:buFont typeface="Arial" panose="020B0604020202020204" pitchFamily="34" charset="0"/>
                <a:buChar char="•"/>
              </a:pPr>
              <a:endParaRPr lang="en-US" sz="2800" b="1" dirty="0">
                <a:solidFill>
                  <a:schemeClr val="bg1"/>
                </a:solidFill>
              </a:endParaRPr>
            </a:p>
            <a:p>
              <a:pPr marL="457200" indent="-457200">
                <a:buFont typeface="Arial" panose="020B0604020202020204" pitchFamily="34" charset="0"/>
                <a:buChar char="•"/>
              </a:pPr>
              <a:r>
                <a:rPr lang="en-US" sz="2800" b="1" dirty="0">
                  <a:solidFill>
                    <a:schemeClr val="bg1"/>
                  </a:solidFill>
                </a:rPr>
                <a:t>Help keep them safe by providing training and support that is unique to their needs. </a:t>
              </a:r>
              <a:endParaRPr lang="uk-UA" sz="2800" b="1" dirty="0">
                <a:solidFill>
                  <a:schemeClr val="bg1"/>
                </a:solidFill>
              </a:endParaRPr>
            </a:p>
          </p:txBody>
        </p:sp>
      </p:grpSp>
      <p:pic>
        <p:nvPicPr>
          <p:cNvPr id="2" name="Young final wor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289000" y="4083050"/>
            <a:ext cx="609600" cy="609600"/>
          </a:xfrm>
          <a:prstGeom prst="rect">
            <a:avLst/>
          </a:prstGeom>
        </p:spPr>
      </p:pic>
    </p:spTree>
    <p:extLst>
      <p:ext uri="{BB962C8B-B14F-4D97-AF65-F5344CB8AC3E}">
        <p14:creationId xmlns:p14="http://schemas.microsoft.com/office/powerpoint/2010/main" val="2408962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7415</TotalTime>
  <Words>690</Words>
  <Application>Microsoft Office PowerPoint</Application>
  <PresentationFormat>Custom</PresentationFormat>
  <Paragraphs>88</Paragraphs>
  <Slides>7</Slides>
  <Notes>7</Notes>
  <HiddenSlides>0</HiddenSlides>
  <MMClips>6</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Arial</vt:lpstr>
      <vt:lpstr>Calibri</vt:lpstr>
      <vt:lpstr>Lato Semibold</vt:lpstr>
      <vt:lpstr>Roboto</vt:lpstr>
      <vt:lpstr>Roboto Condensed</vt:lpstr>
      <vt:lpstr>GENARAL LAYOUTS</vt:lpstr>
      <vt:lpstr>TEAM SLIDES</vt:lpstr>
      <vt:lpstr>SLIDES WITH IMAGES</vt:lpstr>
      <vt:lpstr>PORTFOLIO</vt:lpstr>
      <vt:lpstr>PowerPoint Presentation</vt:lpstr>
      <vt:lpstr>Young Worker Safety and Health </vt:lpstr>
      <vt:lpstr>PowerPoint Presentation</vt:lpstr>
      <vt:lpstr>What’s the Danger?</vt:lpstr>
      <vt:lpstr>How to Protect Yourself </vt:lpstr>
      <vt:lpstr>How to Protect Yourself </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Natae Bugg</cp:lastModifiedBy>
  <cp:revision>940</cp:revision>
  <dcterms:created xsi:type="dcterms:W3CDTF">2015-01-20T11:47:48Z</dcterms:created>
  <dcterms:modified xsi:type="dcterms:W3CDTF">2017-05-10T18:47:00Z</dcterms:modified>
</cp:coreProperties>
</file>