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23" r:id="rId8"/>
    <p:sldId id="616" r:id="rId9"/>
    <p:sldId id="619" r:id="rId10"/>
    <p:sldId id="624" r:id="rId11"/>
    <p:sldId id="625"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63767" autoAdjust="0"/>
  </p:normalViewPr>
  <p:slideViewPr>
    <p:cSldViewPr>
      <p:cViewPr varScale="1">
        <p:scale>
          <a:sx n="70" d="100"/>
          <a:sy n="70" d="100"/>
        </p:scale>
        <p:origin x="102" y="6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28.07.2020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52945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94387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EC19910A-2DD4-4F99-BCF9-7BA1EE276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5688" y="6075363"/>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Prevent Tractor Overturns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45150" y="2552700"/>
            <a:ext cx="7597700" cy="5698275"/>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C6F3870B-418A-44DC-8667-12D660EC2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6538" y="5626100"/>
            <a:ext cx="609600" cy="609600"/>
          </a:xfrm>
          <a:prstGeom prst="rect">
            <a:avLst/>
          </a:prstGeom>
        </p:spPr>
      </p:pic>
      <p:sp>
        <p:nvSpPr>
          <p:cNvPr id="15" name="Rectangle 14"/>
          <p:cNvSpPr/>
          <p:nvPr/>
        </p:nvSpPr>
        <p:spPr>
          <a:xfrm>
            <a:off x="64001" y="-762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2197" y="7620"/>
            <a:ext cx="18300198"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91881" y="2705100"/>
              <a:ext cx="6228849" cy="6247864"/>
            </a:xfrm>
            <a:prstGeom prst="rect">
              <a:avLst/>
            </a:prstGeom>
            <a:noFill/>
          </p:spPr>
          <p:txBody>
            <a:bodyPr wrap="square" rtlCol="0">
              <a:spAutoFit/>
            </a:bodyPr>
            <a:lstStyle/>
            <a:p>
              <a:r>
                <a:rPr lang="en-US" sz="4000" dirty="0">
                  <a:solidFill>
                    <a:srgbClr val="FFFFFF"/>
                  </a:solidFill>
                  <a:latin typeface="Open Sans"/>
                  <a:ea typeface="Open Sans"/>
                  <a:cs typeface="Open Sans"/>
                  <a:sym typeface="Open Sans"/>
                </a:rPr>
                <a:t>It takes time, and sometimes dangerous experiences, to really understand how unpredictable tractors can be. </a:t>
              </a:r>
            </a:p>
            <a:p>
              <a:endParaRPr lang="en-US" sz="4000" dirty="0">
                <a:solidFill>
                  <a:srgbClr val="FFFFFF"/>
                </a:solidFill>
                <a:latin typeface="Open Sans"/>
                <a:ea typeface="Open Sans"/>
                <a:cs typeface="Open Sans"/>
                <a:sym typeface="Open Sans"/>
              </a:endParaRPr>
            </a:p>
            <a:p>
              <a:r>
                <a:rPr lang="en-US" sz="4000" dirty="0">
                  <a:solidFill>
                    <a:srgbClr val="FFFFFF"/>
                  </a:solidFill>
                  <a:latin typeface="Open Sans"/>
                  <a:ea typeface="Open Sans"/>
                  <a:cs typeface="Open Sans"/>
                  <a:sym typeface="Open Sans"/>
                </a:rPr>
                <a:t>Many situations could be the cause of tractor overturns or rollovers, and if you’re not prepared, you may possibly find yourself being pulled down with one.</a:t>
              </a:r>
              <a:endParaRPr lang="en-US" sz="4000" dirty="0">
                <a:solidFill>
                  <a:schemeClr val="bg2"/>
                </a:solidFill>
              </a:endParaRP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4B811FEF-239C-4995-826D-7398E2AA1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308475"/>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46929" y="2465844"/>
            <a:ext cx="8045278" cy="5047536"/>
          </a:xfrm>
          <a:prstGeom prst="rect">
            <a:avLst/>
          </a:prstGeom>
        </p:spPr>
        <p:txBody>
          <a:bodyPr wrap="square">
            <a:spAutoFit/>
          </a:bodyPr>
          <a:lstStyle/>
          <a:p>
            <a:pPr lvl="0">
              <a:spcBef>
                <a:spcPts val="1200"/>
              </a:spcBef>
            </a:pPr>
            <a:r>
              <a:rPr lang="en-US" sz="2400" dirty="0">
                <a:solidFill>
                  <a:srgbClr val="FFFFFF"/>
                </a:solidFill>
                <a:latin typeface="Open Sans"/>
                <a:ea typeface="Open Sans"/>
                <a:cs typeface="Open Sans"/>
                <a:sym typeface="Open Sans"/>
              </a:rPr>
              <a:t>Tractors have come a long way in protecting operators. Many come with rollover protective structures (ROPS) which keep the operator safely enclosed within the cabin. But tractors have a high centre of gravity and are dangerously top-heavy. Steep slopes, potholes, excessive speed and raised loaded buckets are all causes of tractor overturn. </a:t>
            </a:r>
          </a:p>
          <a:p>
            <a:pPr lvl="0">
              <a:spcBef>
                <a:spcPts val="1200"/>
              </a:spcBef>
            </a:pPr>
            <a:r>
              <a:rPr lang="en-US" sz="2400" dirty="0">
                <a:solidFill>
                  <a:srgbClr val="FFFFFF"/>
                </a:solidFill>
                <a:latin typeface="Open Sans"/>
                <a:ea typeface="Open Sans"/>
                <a:cs typeface="Open Sans"/>
                <a:sym typeface="Open Sans"/>
              </a:rPr>
              <a:t>Knowing this, it’s understandable that tractor overturn is one of the biggest causes of fatalities in the agricultural industry. It takes less than a second for the machine to tip-over, so it’s important to get to know what the causes are so you can be better prepared and avoid it from happening.</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39136" y="2246412"/>
            <a:ext cx="9148864"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041575E7-FD0B-4247-B595-9FA9F1CD62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04050" y="5905500"/>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7772400" y="2400300"/>
            <a:ext cx="105156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19091" y="2400299"/>
            <a:ext cx="7766957"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7886700" y="3250673"/>
            <a:ext cx="10287000" cy="3785652"/>
          </a:xfrm>
          <a:prstGeom prst="rect">
            <a:avLst/>
          </a:prstGeom>
          <a:noFill/>
        </p:spPr>
        <p:txBody>
          <a:bodyPr wrap="square" rtlCol="0">
            <a:spAutoFit/>
          </a:bodyPr>
          <a:lstStyle/>
          <a:p>
            <a:pPr marL="400050" lvl="0" indent="-342900" algn="just">
              <a:buClr>
                <a:srgbClr val="FFFFFF"/>
              </a:buClr>
              <a:buSzPts val="2700"/>
              <a:buFont typeface="Arial" panose="020B0604020202020204" pitchFamily="34" charset="0"/>
              <a:buChar char="•"/>
            </a:pPr>
            <a:r>
              <a:rPr lang="en-US" sz="2400" dirty="0">
                <a:solidFill>
                  <a:srgbClr val="FFFFFF"/>
                </a:solidFill>
                <a:latin typeface="Open Sans"/>
                <a:ea typeface="Open Sans"/>
                <a:cs typeface="Open Sans"/>
                <a:sym typeface="Open Sans"/>
              </a:rPr>
              <a:t>When taking a turn, go slowly.</a:t>
            </a:r>
          </a:p>
          <a:p>
            <a:pPr marL="400050" lvl="0" indent="-342900" algn="just">
              <a:buClr>
                <a:srgbClr val="FFFFFF"/>
              </a:buClr>
              <a:buSzPts val="2700"/>
              <a:buFont typeface="Arial" panose="020B0604020202020204" pitchFamily="34" charset="0"/>
              <a:buChar char="•"/>
            </a:pPr>
            <a:r>
              <a:rPr lang="en-US" sz="2400" dirty="0">
                <a:solidFill>
                  <a:srgbClr val="FFFFFF"/>
                </a:solidFill>
                <a:latin typeface="Open Sans"/>
                <a:ea typeface="Open Sans"/>
                <a:cs typeface="Open Sans"/>
                <a:sym typeface="Open Sans"/>
              </a:rPr>
              <a:t>Raised front-loading attachments increase the risk of overturns, as the tractor becomes more top-heavy.</a:t>
            </a:r>
          </a:p>
          <a:p>
            <a:pPr marL="400050" lvl="0" indent="-342900" algn="just">
              <a:buClr>
                <a:srgbClr val="FFFFFF"/>
              </a:buClr>
              <a:buSzPts val="2700"/>
              <a:buFont typeface="Arial" panose="020B0604020202020204" pitchFamily="34" charset="0"/>
              <a:buChar char="•"/>
            </a:pPr>
            <a:r>
              <a:rPr lang="en-US" sz="2400" dirty="0">
                <a:solidFill>
                  <a:srgbClr val="FFFFFF"/>
                </a:solidFill>
                <a:latin typeface="Open Sans"/>
                <a:ea typeface="Open Sans"/>
                <a:cs typeface="Open Sans"/>
                <a:sym typeface="Open Sans"/>
              </a:rPr>
              <a:t>Uneven brake pressure can force a rollover, so be sure to lock brake pedals together when traveling at high speed.</a:t>
            </a:r>
          </a:p>
          <a:p>
            <a:pPr marL="400050" lvl="0" indent="-342900" algn="just">
              <a:buClr>
                <a:srgbClr val="FFFFFF"/>
              </a:buClr>
              <a:buSzPts val="2700"/>
              <a:buFont typeface="Arial" panose="020B0604020202020204" pitchFamily="34" charset="0"/>
              <a:buChar char="•"/>
            </a:pPr>
            <a:r>
              <a:rPr lang="en-US" sz="2400" dirty="0">
                <a:solidFill>
                  <a:srgbClr val="FFFFFF"/>
                </a:solidFill>
                <a:latin typeface="Open Sans"/>
                <a:ea typeface="Open Sans"/>
                <a:cs typeface="Open Sans"/>
                <a:sym typeface="Open Sans"/>
              </a:rPr>
              <a:t>Obstructions such as rocks, stumps and potholes can throw your tractor out of control, causing it to overturn. Be mindful of your terrain.</a:t>
            </a:r>
          </a:p>
          <a:p>
            <a:pPr marL="400050" lvl="0" indent="-342900" algn="just">
              <a:buClr>
                <a:srgbClr val="FFFFFF"/>
              </a:buClr>
              <a:buSzPts val="2700"/>
              <a:buFont typeface="Arial" panose="020B0604020202020204" pitchFamily="34" charset="0"/>
              <a:buChar char="•"/>
            </a:pPr>
            <a:r>
              <a:rPr lang="en-US" sz="2400" dirty="0">
                <a:solidFill>
                  <a:srgbClr val="FFFFFF"/>
                </a:solidFill>
                <a:latin typeface="Open Sans"/>
                <a:ea typeface="Open Sans"/>
                <a:cs typeface="Open Sans"/>
                <a:sym typeface="Open Sans"/>
              </a:rPr>
              <a:t>When pulling heavy loads, drive slowly and avoid quick stops.</a:t>
            </a:r>
          </a:p>
          <a:p>
            <a:pPr marL="400050" lvl="0" indent="-342900" algn="just">
              <a:buClr>
                <a:srgbClr val="FFFFFF"/>
              </a:buClr>
              <a:buSzPts val="2700"/>
              <a:buFont typeface="Arial" panose="020B0604020202020204" pitchFamily="34" charset="0"/>
              <a:buChar char="•"/>
            </a:pPr>
            <a:r>
              <a:rPr lang="en-US" sz="2400" dirty="0">
                <a:solidFill>
                  <a:srgbClr val="FFFFFF"/>
                </a:solidFill>
                <a:latin typeface="Open Sans"/>
                <a:ea typeface="Open Sans"/>
                <a:cs typeface="Open Sans"/>
                <a:sym typeface="Open Sans"/>
              </a:rPr>
              <a:t>When going downhill, shift to a lower gear, ensuring you don’t use a speed range that could cause your tractor to “freewheel”.</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19B5752E-B335-4D90-ACE3-D59020098F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4300" y="5570538"/>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2725795"/>
              <a:ext cx="9006495" cy="4154984"/>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Avoid crossing slopes. Instead, direct the front-end of your tractor downhill. </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Don’t get too close to ditches and streams. Keep the distance between the closest wheels and the edge of the bank the same depth as the bank itself.</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Keep a heavily loaded bucket as low as possible while transporting or turning. This will minimize the chances of the tractor being overturned because of an increased centre of gravity.</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When towing, be sure the towed load is not higher than the tractor drawbar. When needed, use front chassis weights to counterbalance.</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Always start forward slowly.</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52700"/>
            <a:ext cx="8153401"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hlinkClick r:id="" action="ppaction://media"/>
            <a:extLst>
              <a:ext uri="{FF2B5EF4-FFF2-40B4-BE49-F238E27FC236}">
                <a16:creationId xmlns:a16="http://schemas.microsoft.com/office/drawing/2014/main" id="{B358AAB4-81BE-4893-913F-35D9D8F995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1113" y="5160963"/>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7772400" y="2400300"/>
            <a:ext cx="105156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7772399" cy="5486399"/>
          </a:xfrm>
        </p:spPr>
      </p:pic>
      <p:sp>
        <p:nvSpPr>
          <p:cNvPr id="7" name="TextBox 6">
            <a:extLst>
              <a:ext uri="{FF2B5EF4-FFF2-40B4-BE49-F238E27FC236}">
                <a16:creationId xmlns:a16="http://schemas.microsoft.com/office/drawing/2014/main" id="{1867828F-492D-4BF1-8A4E-822DF2FD5B9B}"/>
              </a:ext>
            </a:extLst>
          </p:cNvPr>
          <p:cNvSpPr txBox="1"/>
          <p:nvPr/>
        </p:nvSpPr>
        <p:spPr>
          <a:xfrm>
            <a:off x="7886700" y="3804671"/>
            <a:ext cx="10287000" cy="2677656"/>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If possible, travel up a steep grade backwards and travel down forward.</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If your tractor begins to roll backward with the clutch disengaged, let it roll naturally without applying the brakes. </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Avoid crossing ditches. If possible, go around them.</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If your tractor gets stuck in the mud, attempt to back out. Many people have placed boards beneath the drive wheels, which has caused many backward flips.</a:t>
            </a:r>
          </a:p>
        </p:txBody>
      </p:sp>
    </p:spTree>
    <p:extLst>
      <p:ext uri="{BB962C8B-B14F-4D97-AF65-F5344CB8AC3E}">
        <p14:creationId xmlns:p14="http://schemas.microsoft.com/office/powerpoint/2010/main" val="193900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1">
            <a:hlinkClick r:id="" action="ppaction://media"/>
            <a:extLst>
              <a:ext uri="{FF2B5EF4-FFF2-40B4-BE49-F238E27FC236}">
                <a16:creationId xmlns:a16="http://schemas.microsoft.com/office/drawing/2014/main" id="{83F21DA4-FE3F-46E9-9C11-DB93CA5BE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5278438"/>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3649125"/>
              <a:ext cx="9006495" cy="2308324"/>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It is safer to operate a tractor with ROPS. If your tractor is equipped with this feature, be sure to wear your seatbelt. This will keep your body stationary in the event of a rollover. If you don’t have ROPS, it’s very important to keep your belt unfastened. Because there is nothing protecting you, you’ll need the freedom of movement to be thrown clear of the overturning tractor.</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609820"/>
            <a:ext cx="8153401" cy="5429280"/>
          </a:xfrm>
          <a:prstGeom prst="rect">
            <a:avLst/>
          </a:prstGeom>
        </p:spPr>
      </p:pic>
    </p:spTree>
    <p:extLst>
      <p:ext uri="{BB962C8B-B14F-4D97-AF65-F5344CB8AC3E}">
        <p14:creationId xmlns:p14="http://schemas.microsoft.com/office/powerpoint/2010/main" val="40622927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
            <a:hlinkClick r:id="" action="ppaction://media"/>
            <a:extLst>
              <a:ext uri="{FF2B5EF4-FFF2-40B4-BE49-F238E27FC236}">
                <a16:creationId xmlns:a16="http://schemas.microsoft.com/office/drawing/2014/main" id="{41708937-7E74-4053-8651-E9C3F8F271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6713" y="5516563"/>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59837" y="0"/>
            <a:ext cx="18130227" cy="10287000"/>
          </a:xfrm>
        </p:spPr>
      </p:pic>
      <p:grpSp>
        <p:nvGrpSpPr>
          <p:cNvPr id="21" name="Group 20"/>
          <p:cNvGrpSpPr/>
          <p:nvPr/>
        </p:nvGrpSpPr>
        <p:grpSpPr>
          <a:xfrm>
            <a:off x="0" y="0"/>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33881" y="3214632"/>
              <a:ext cx="6252321" cy="4432074"/>
            </a:xfrm>
            <a:prstGeom prst="rect">
              <a:avLst/>
            </a:prstGeom>
            <a:noFill/>
          </p:spPr>
          <p:txBody>
            <a:bodyPr wrap="square" rtlCol="0">
              <a:spAutoFit/>
            </a:bodyPr>
            <a:lstStyle/>
            <a:p>
              <a:pPr algn="ctr"/>
              <a:r>
                <a:rPr lang="en-US" sz="4800" b="1" dirty="0">
                  <a:solidFill>
                    <a:schemeClr val="bg1"/>
                  </a:solidFill>
                </a:rPr>
                <a:t>Operating a tractor comes with the threat of overturns, which are extremely quick to happen. Being aware of all the risks will protect you and others from injury. Doing the job right doesn’t take more time, it just takes education and practicing the safe techniques you learn. </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8214</TotalTime>
  <Words>630</Words>
  <Application>Microsoft Office PowerPoint</Application>
  <PresentationFormat>Custom</PresentationFormat>
  <Paragraphs>40</Paragraphs>
  <Slides>9</Slides>
  <Notes>9</Notes>
  <HiddenSlides>0</HiddenSlides>
  <MMClips>8</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Open Sans</vt:lpstr>
      <vt:lpstr>Arial</vt:lpstr>
      <vt:lpstr>Calibri</vt:lpstr>
      <vt:lpstr>Roboto</vt:lpstr>
      <vt:lpstr>GENARAL LAYOUTS</vt:lpstr>
      <vt:lpstr>TEAM SLIDES</vt:lpstr>
      <vt:lpstr>SLIDES WITH IMAGES</vt:lpstr>
      <vt:lpstr>PORTFOLIO</vt:lpstr>
      <vt:lpstr>PowerPoint Presentation</vt:lpstr>
      <vt:lpstr>Prevent Tractor Overturns</vt:lpstr>
      <vt:lpstr>PowerPoint Presentation</vt:lpstr>
      <vt:lpstr>What’s the Danger?</vt:lpstr>
      <vt:lpstr>How to Protect Yourself</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1026</cp:revision>
  <dcterms:created xsi:type="dcterms:W3CDTF">2015-01-20T11:47:48Z</dcterms:created>
  <dcterms:modified xsi:type="dcterms:W3CDTF">2020-07-28T22:43:26Z</dcterms:modified>
</cp:coreProperties>
</file>