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25" r:id="rId9"/>
    <p:sldId id="616" r:id="rId10"/>
    <p:sldId id="623" r:id="rId11"/>
    <p:sldId id="624" r:id="rId12"/>
    <p:sldId id="626"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8769" autoAdjust="0"/>
  </p:normalViewPr>
  <p:slideViewPr>
    <p:cSldViewPr>
      <p:cViewPr>
        <p:scale>
          <a:sx n="20" d="100"/>
          <a:sy n="20" d="100"/>
        </p:scale>
        <p:origin x="2370" y="38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CONCLUSIÓN</a:t>
            </a:r>
            <a:endParaRPr lang="es-EC"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EC" sz="1200" i="1" kern="1200" dirty="0">
                <a:solidFill>
                  <a:schemeClr val="tx1"/>
                </a:solidFill>
                <a:effectLst/>
                <a:latin typeface="+mn-lt"/>
                <a:ea typeface="+mn-ea"/>
                <a:cs typeface="+mn-cs"/>
              </a:rPr>
              <a:t>Estar seguro de sus habilidades es admirable, pero estar demasiado confiado y asumir que nunca necesita tomar un curso de actualización es simplemente un error. Si no le están ofreciendo el reentrenamiento, pídalo.</a:t>
            </a:r>
            <a:endParaRPr lang="es-EC"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OCHO SIGNOS DE QUE PUEDE NECESITAR UN ENTRENAMIENTO DE REFUERZO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¿QUE ESTÁ EN RIESGO?</a:t>
            </a:r>
            <a:endParaRPr lang="es-EC"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algn="just" fontAlgn="base"/>
            <a:r>
              <a:rPr lang="es-EC" sz="1200" kern="1200" dirty="0">
                <a:solidFill>
                  <a:schemeClr val="tx1"/>
                </a:solidFill>
                <a:effectLst/>
                <a:latin typeface="+mn-lt"/>
                <a:ea typeface="+mn-ea"/>
                <a:cs typeface="+mn-cs"/>
              </a:rPr>
              <a:t>Las cosas están cambiando constantemente en muchas áreas de la vida de las personas. En su trabajo probablemente se producen muchos cambios, donde se introducen nuevos métodos de hacer las cosas, que pueden afectar a su seguridad y salud.</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¿CUÁL ES EL PELIGRO? </a:t>
            </a:r>
            <a:endParaRPr lang="es-EC" sz="1200" kern="1200" dirty="0">
              <a:solidFill>
                <a:schemeClr val="tx1"/>
              </a:solidFill>
              <a:effectLst/>
              <a:latin typeface="+mn-lt"/>
              <a:ea typeface="+mn-ea"/>
              <a:cs typeface="+mn-cs"/>
            </a:endParaRPr>
          </a:p>
          <a:p>
            <a:pPr fontAlgn="base"/>
            <a:r>
              <a:rPr lang="es-EC" sz="1200" kern="1200" dirty="0">
                <a:solidFill>
                  <a:schemeClr val="tx1"/>
                </a:solidFill>
                <a:effectLst/>
                <a:latin typeface="+mn-lt"/>
                <a:ea typeface="+mn-ea"/>
                <a:cs typeface="+mn-cs"/>
              </a:rPr>
              <a:t>Es común que los trabajadores experimentados piensen que han estado ahí, que lo han hecho y que conocen su trabajo a la perfección. Creer que no hay nada nuevo bajo el sol y por lo tanto, el reciclaje es una pérdida de tiempo es una suposición peligrosa. Lo que no sabe puede de hecho herirlo... tal vez incluso matarlo.</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C" sz="1200" b="1" i="1" kern="1200" dirty="0">
                <a:solidFill>
                  <a:schemeClr val="tx1"/>
                </a:solidFill>
                <a:effectLst/>
                <a:latin typeface="+mn-lt"/>
                <a:ea typeface="+mn-ea"/>
                <a:cs typeface="+mn-cs"/>
              </a:rPr>
              <a:t>Ejemplo</a:t>
            </a:r>
          </a:p>
          <a:p>
            <a:pPr fontAlgn="base"/>
            <a:endParaRPr lang="es-EC" sz="1200" b="1" i="1" kern="1200" dirty="0">
              <a:solidFill>
                <a:schemeClr val="tx1"/>
              </a:solidFill>
              <a:effectLst/>
              <a:latin typeface="+mn-lt"/>
              <a:ea typeface="+mn-ea"/>
              <a:cs typeface="+mn-cs"/>
            </a:endParaRPr>
          </a:p>
          <a:p>
            <a:pPr algn="just" fontAlgn="base"/>
            <a:r>
              <a:rPr lang="es-EC" sz="1200" kern="1200" dirty="0">
                <a:solidFill>
                  <a:schemeClr val="tx1"/>
                </a:solidFill>
                <a:effectLst/>
                <a:latin typeface="+mn-lt"/>
                <a:ea typeface="+mn-ea"/>
                <a:cs typeface="+mn-cs"/>
              </a:rPr>
              <a:t>Un fallo de energía en una instalación química provoca la liberación de gases de sulfuro de hidrógeno y dióxido de azufre. Dos trabajadores de respuesta a emergencias que están agotados se quitan su equipo de respiración autónomo e inhalan los gases mortales. Un trabajador se recupera en el hospital; el otro trabajador muere.</a:t>
            </a:r>
          </a:p>
          <a:p>
            <a:pPr algn="just" fontAlgn="base"/>
            <a:r>
              <a:rPr lang="es-EC" sz="1200" kern="1200" dirty="0">
                <a:solidFill>
                  <a:schemeClr val="tx1"/>
                </a:solidFill>
                <a:effectLst/>
                <a:latin typeface="+mn-lt"/>
                <a:ea typeface="+mn-ea"/>
                <a:cs typeface="+mn-cs"/>
              </a:rPr>
              <a:t>La empresa es multada fuertemente por varias violaciones de la seguridad y la salud, incluido el hecho de no proporcionar formación de actualización a los equipos de respuesta a emergencias.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75397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COMO PROTEGERSE</a:t>
            </a:r>
          </a:p>
          <a:p>
            <a:endParaRPr lang="es-EC" sz="1200" kern="1200" dirty="0">
              <a:solidFill>
                <a:schemeClr val="tx1"/>
              </a:solidFill>
              <a:effectLst/>
              <a:latin typeface="+mn-lt"/>
              <a:ea typeface="+mn-ea"/>
              <a:cs typeface="+mn-cs"/>
            </a:endParaRPr>
          </a:p>
          <a:p>
            <a:pPr algn="just" fontAlgn="base"/>
            <a:r>
              <a:rPr lang="es-EC" sz="1200" kern="1200" dirty="0">
                <a:solidFill>
                  <a:schemeClr val="tx1"/>
                </a:solidFill>
                <a:effectLst/>
                <a:latin typeface="+mn-lt"/>
                <a:ea typeface="+mn-ea"/>
                <a:cs typeface="+mn-cs"/>
              </a:rPr>
              <a:t>El reciclaje en seguridad es obligatorio en muchos trabajos. Sin ella, los trabajadores no pueden ser recertificados en sus áreas de especialización.</a:t>
            </a:r>
          </a:p>
          <a:p>
            <a:pPr algn="just" fontAlgn="base"/>
            <a:r>
              <a:rPr lang="es-EC" sz="1200" kern="1200" dirty="0">
                <a:solidFill>
                  <a:schemeClr val="tx1"/>
                </a:solidFill>
                <a:effectLst/>
                <a:latin typeface="+mn-lt"/>
                <a:ea typeface="+mn-ea"/>
                <a:cs typeface="+mn-cs"/>
              </a:rPr>
              <a:t>Su trabajo no puede requerir legalmente un entrenamiento de actualización. Pero eso no significa que no lo necesites. Aquí hay algunas señales de que es hora de reentrenamiento. ¿Alguno se aplica a usted o a su lugar de trabajo en general? </a:t>
            </a:r>
            <a:r>
              <a:rPr lang="en-US" sz="1200" kern="1200" dirty="0">
                <a:solidFill>
                  <a:schemeClr val="tx1"/>
                </a:solidFill>
                <a:effectLst/>
                <a:latin typeface="+mn-lt"/>
                <a:ea typeface="+mn-ea"/>
                <a:cs typeface="+mn-cs"/>
              </a:rPr>
              <a:t>Si es </a:t>
            </a:r>
            <a:r>
              <a:rPr lang="en-US" sz="1200" kern="1200" dirty="0" err="1">
                <a:solidFill>
                  <a:schemeClr val="tx1"/>
                </a:solidFill>
                <a:effectLst/>
                <a:latin typeface="+mn-lt"/>
                <a:ea typeface="+mn-ea"/>
                <a:cs typeface="+mn-cs"/>
              </a:rPr>
              <a:t>así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hable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supervisor.</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419" b="1" dirty="0">
                <a:latin typeface="Proxima Nova Alt Rg" panose="02000506030000020004" pitchFamily="50" charset="0"/>
              </a:rPr>
              <a:t>COMO PROTEGERSE</a:t>
            </a:r>
            <a:endParaRPr lang="en-US" b="1" dirty="0">
              <a:latin typeface="Proxima Nova Alt Rg" panose="02000506030000020004" pitchFamily="50" charset="0"/>
            </a:endParaRPr>
          </a:p>
          <a:p>
            <a:pPr lvl="0" fontAlgn="base"/>
            <a:endParaRPr lang="es-EC" sz="1200" kern="1200" dirty="0">
              <a:solidFill>
                <a:schemeClr val="tx1"/>
              </a:solidFill>
              <a:effectLst/>
              <a:latin typeface="+mn-lt"/>
              <a:ea typeface="+mn-ea"/>
              <a:cs typeface="+mn-cs"/>
            </a:endParaRPr>
          </a:p>
          <a:p>
            <a:pPr marL="228600" lvl="0" indent="-228600" algn="just" fontAlgn="base">
              <a:buFont typeface="+mj-lt"/>
              <a:buAutoNum type="arabicPeriod"/>
            </a:pPr>
            <a:r>
              <a:rPr lang="es-EC" sz="1200" kern="1200" dirty="0">
                <a:solidFill>
                  <a:schemeClr val="tx1"/>
                </a:solidFill>
                <a:effectLst/>
                <a:latin typeface="+mn-lt"/>
                <a:ea typeface="+mn-ea"/>
                <a:cs typeface="+mn-cs"/>
              </a:rPr>
              <a:t>Se le asigna un nuevo trabajo que se basa en la seguridad y el conocimiento técnico. Al tomar un curso de actualización, puedes revisar el entrenamiento previo de seguridad antes de aprender nuevas tareas y medidas de seguridad asociadas.</a:t>
            </a:r>
          </a:p>
          <a:p>
            <a:pPr marL="228600" lvl="0" indent="-228600" algn="just" fontAlgn="base">
              <a:buFont typeface="+mj-lt"/>
              <a:buAutoNum type="arabicPeriod"/>
            </a:pPr>
            <a:r>
              <a:rPr lang="es-EC" sz="1200" kern="1200" dirty="0">
                <a:solidFill>
                  <a:schemeClr val="tx1"/>
                </a:solidFill>
                <a:effectLst/>
                <a:latin typeface="+mn-lt"/>
                <a:ea typeface="+mn-ea"/>
                <a:cs typeface="+mn-cs"/>
              </a:rPr>
              <a:t>Un incidente grave causa un daño sustancial a su planta, pero afortunadamente no se producen lesiones. Una investigación revela que los procedimientos de trabajo inseguros causaron el daño.</a:t>
            </a:r>
          </a:p>
          <a:p>
            <a:pPr marL="228600" lvl="0" indent="-228600" algn="just" fontAlgn="base">
              <a:buFont typeface="+mj-lt"/>
              <a:buAutoNum type="arabicPeriod"/>
            </a:pPr>
            <a:r>
              <a:rPr lang="es-EC" sz="1200" kern="1200" dirty="0">
                <a:solidFill>
                  <a:schemeClr val="tx1"/>
                </a:solidFill>
                <a:effectLst/>
                <a:latin typeface="+mn-lt"/>
                <a:ea typeface="+mn-ea"/>
                <a:cs typeface="+mn-cs"/>
              </a:rPr>
              <a:t>Un trabajador sufre una lesión con pérdida de tiempo y está fuera del trabajo durante varias semanas. Una investigación muestra que el trabajador no cumplía con ciertos requisitos de seguridad, lo que provocó la lesión.</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1" dirty="0">
                <a:latin typeface="Proxima Nova Alt Rg" panose="02000506030000020004" pitchFamily="50" charset="0"/>
              </a:rPr>
              <a:t>COMO PROTEGERSE</a:t>
            </a:r>
          </a:p>
          <a:p>
            <a:endParaRPr lang="es-419" sz="1200" b="1" kern="1200" dirty="0">
              <a:solidFill>
                <a:schemeClr val="tx1"/>
              </a:solidFill>
              <a:effectLst/>
              <a:latin typeface="Proxima Nova Alt Rg" panose="02000506030000020004" pitchFamily="50" charset="0"/>
              <a:ea typeface="+mn-ea"/>
              <a:cs typeface="+mn-cs"/>
            </a:endParaRPr>
          </a:p>
          <a:p>
            <a:pPr lvl="0" fontAlgn="base"/>
            <a:r>
              <a:rPr lang="es-EC" sz="1200" kern="1200" dirty="0">
                <a:solidFill>
                  <a:schemeClr val="tx1"/>
                </a:solidFill>
                <a:effectLst/>
                <a:latin typeface="+mn-lt"/>
                <a:ea typeface="+mn-ea"/>
                <a:cs typeface="+mn-cs"/>
              </a:rPr>
              <a:t>4. Se está introduciendo nuevo equipo en una línea de producción. Aunque su funcionamiento básico es similar al del equipo antiguo, hay algunas diferencias importantes en las que hay que capacitar a los trabajadores.</a:t>
            </a:r>
          </a:p>
          <a:p>
            <a:pPr lvl="0" fontAlgn="base"/>
            <a:r>
              <a:rPr lang="es-EC" sz="1200" kern="1200" dirty="0">
                <a:solidFill>
                  <a:schemeClr val="tx1"/>
                </a:solidFill>
                <a:effectLst/>
                <a:latin typeface="+mn-lt"/>
                <a:ea typeface="+mn-ea"/>
                <a:cs typeface="+mn-cs"/>
              </a:rPr>
              <a:t>5. Se han implementado nuevas regulaciones gubernamentales de seguridad que tendrán un impacto significativo en su lugar de trabajo.</a:t>
            </a:r>
          </a:p>
          <a:p>
            <a:pPr lvl="0" fontAlgn="base"/>
            <a:r>
              <a:rPr lang="es-EC" sz="1200" kern="1200" dirty="0">
                <a:solidFill>
                  <a:schemeClr val="tx1"/>
                </a:solidFill>
                <a:effectLst/>
                <a:latin typeface="+mn-lt"/>
                <a:ea typeface="+mn-ea"/>
                <a:cs typeface="+mn-cs"/>
              </a:rPr>
              <a:t>6. Su supervisor observa a los trabajadores tomando atajos peligrosos, como no usar equipo de protección personal.</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419" b="1" dirty="0">
                <a:latin typeface="Proxima Nova Alt Rg" panose="02000506030000020004" pitchFamily="50" charset="0"/>
              </a:rPr>
              <a:t>COMO PROTEGERSE</a:t>
            </a:r>
          </a:p>
          <a:p>
            <a:pPr algn="just"/>
            <a:endParaRPr lang="es-419" sz="1200" kern="1200" dirty="0">
              <a:solidFill>
                <a:schemeClr val="tx1"/>
              </a:solidFill>
              <a:effectLst/>
              <a:latin typeface="Proxima Nova Alt Rg" panose="02000506030000020004" pitchFamily="50" charset="0"/>
              <a:ea typeface="+mn-ea"/>
              <a:cs typeface="+mn-cs"/>
            </a:endParaRPr>
          </a:p>
          <a:p>
            <a:pPr lvl="0" algn="just" fontAlgn="base"/>
            <a:r>
              <a:rPr lang="es-EC" sz="1200" kern="1200" dirty="0">
                <a:solidFill>
                  <a:schemeClr val="tx1"/>
                </a:solidFill>
                <a:effectLst/>
                <a:latin typeface="+mn-lt"/>
                <a:ea typeface="+mn-ea"/>
                <a:cs typeface="+mn-cs"/>
              </a:rPr>
              <a:t>7. Su lugar de trabajo ha pasado tres años sin una lesión grave o fatalidad. Los trabajadores se están volviendo complacientes con la seguridad y un incidente podría estar a la vuelta de la esquina.</a:t>
            </a:r>
          </a:p>
          <a:p>
            <a:pPr lvl="0" algn="just" fontAlgn="base"/>
            <a:endParaRPr lang="es-EC" sz="1200" kern="1200" dirty="0">
              <a:solidFill>
                <a:schemeClr val="tx1"/>
              </a:solidFill>
              <a:effectLst/>
              <a:latin typeface="+mn-lt"/>
              <a:ea typeface="+mn-ea"/>
              <a:cs typeface="+mn-cs"/>
            </a:endParaRPr>
          </a:p>
          <a:p>
            <a:pPr lvl="0" algn="just" fontAlgn="base"/>
            <a:r>
              <a:rPr lang="es-EC" sz="1200" kern="1200" dirty="0">
                <a:solidFill>
                  <a:schemeClr val="tx1"/>
                </a:solidFill>
                <a:effectLst/>
                <a:latin typeface="+mn-lt"/>
                <a:ea typeface="+mn-ea"/>
                <a:cs typeface="+mn-cs"/>
              </a:rPr>
              <a:t>8. Se le asigna una tarea que no ha realizado en seis meses. Está un poco confuso en el orden de los pasos y se da cuenta de que hacerlos en el orden equivocado puede arruinar un equipo caro y posiblemente poner en peligro a los trabajadores. Necesita consultar con alguien que sepa.</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40239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wav"/><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s-MX" sz="3600" dirty="0">
                <a:solidFill>
                  <a:schemeClr val="tx2"/>
                </a:solidFill>
                <a:latin typeface="Proxima Nova Alt Rg" panose="02000506030000020004" pitchFamily="50" charset="0"/>
              </a:rPr>
              <a:t>Haga clic en cualquier lugar para empezar...</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building&#10;&#10;Description automatically generated">
            <a:extLst>
              <a:ext uri="{FF2B5EF4-FFF2-40B4-BE49-F238E27FC236}">
                <a16:creationId xmlns:a16="http://schemas.microsoft.com/office/drawing/2014/main" id="{2AA9DF47-3DEE-4ABA-9F6E-BA8B8893BDA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3125" r="312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88020" y="1604543"/>
              <a:ext cx="4561114" cy="1107996"/>
            </a:xfrm>
            <a:prstGeom prst="rect">
              <a:avLst/>
            </a:prstGeom>
            <a:noFill/>
          </p:spPr>
          <p:txBody>
            <a:bodyPr wrap="square" rtlCol="0">
              <a:spAutoFit/>
            </a:bodyPr>
            <a:lstStyle/>
            <a:p>
              <a:pPr algn="ctr"/>
              <a:r>
                <a:rPr lang="es-419"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CONCLUSIÓN</a:t>
              </a:r>
              <a:endParaRPr lang="es-EC"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2" name="Rectángulo 1"/>
          <p:cNvSpPr/>
          <p:nvPr/>
        </p:nvSpPr>
        <p:spPr>
          <a:xfrm>
            <a:off x="3200400" y="3432986"/>
            <a:ext cx="13819365" cy="3477875"/>
          </a:xfrm>
          <a:prstGeom prst="rect">
            <a:avLst/>
          </a:prstGeom>
        </p:spPr>
        <p:txBody>
          <a:bodyPr wrap="square">
            <a:spAutoFit/>
          </a:bodyPr>
          <a:lstStyle/>
          <a:p>
            <a:pPr algn="ctr">
              <a:spcAft>
                <a:spcPts val="0"/>
              </a:spcAft>
            </a:pPr>
            <a:r>
              <a:rPr lang="es-EC" sz="4400" b="1" i="1" dirty="0">
                <a:solidFill>
                  <a:schemeClr val="bg2"/>
                </a:solidFill>
                <a:latin typeface="Open Sans"/>
                <a:ea typeface="MS Mincho"/>
                <a:cs typeface="Helvetica" panose="020B0604020202020204" pitchFamily="34" charset="0"/>
              </a:rPr>
              <a:t>Estar seguro de sus habilidades es admirable, pero estar demasiado confiado y asumir que nunca necesita tomar un curso de actualización es simplemente un error. Si no le están ofreciendo el reentrenamiento, pídalo.</a:t>
            </a:r>
            <a:endParaRPr lang="es-EC" sz="6000" b="1" dirty="0">
              <a:solidFill>
                <a:schemeClr val="bg2"/>
              </a:solidFill>
              <a:effectLst/>
              <a:latin typeface="Cambria" panose="02040503050406030204" pitchFamily="18" charset="0"/>
              <a:ea typeface="MS Mincho"/>
              <a:cs typeface="Times New Roman" panose="02020603050405020304" pitchFamily="18" charset="0"/>
            </a:endParaRPr>
          </a:p>
        </p:txBody>
      </p:sp>
      <p:pic>
        <p:nvPicPr>
          <p:cNvPr id="4" name="10. Conclu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4175" y="1774825"/>
            <a:ext cx="609600" cy="609600"/>
          </a:xfrm>
          <a:prstGeom prst="rect">
            <a:avLst/>
          </a:prstGeom>
        </p:spPr>
      </p:pic>
      <p:pic>
        <p:nvPicPr>
          <p:cNvPr id="6"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92275" y="4403725"/>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9" fill="hold"/>
                                        <p:tgtEl>
                                          <p:spTgt spid="4"/>
                                        </p:tgtEl>
                                      </p:cBhvr>
                                    </p:cmd>
                                  </p:childTnLst>
                                </p:cTn>
                              </p:par>
                            </p:childTnLst>
                          </p:cTn>
                        </p:par>
                        <p:par>
                          <p:cTn id="7" fill="hold">
                            <p:stCondLst>
                              <p:cond delay="16219"/>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1962076"/>
          </a:xfrm>
        </p:spPr>
        <p:txBody>
          <a:bodyPr/>
          <a:lstStyle/>
          <a:p>
            <a:pPr algn="ctr"/>
            <a:r>
              <a:rPr lang="es-EC" dirty="0"/>
              <a:t>OCHO SIGNOS DE QUE PUEDE NECESITAR UN ENTRENAMIENTO DE REFUERZO</a:t>
            </a:r>
            <a:br>
              <a:rPr lang="es-EC" dirty="0"/>
            </a:b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2" name="2. Ocho signos de que pueda necesitar un entrenamiento de refuerz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77975" y="26892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63675" y="6042025"/>
            <a:ext cx="609600" cy="609600"/>
          </a:xfrm>
          <a:prstGeom prst="rect">
            <a:avLst/>
          </a:prstGeom>
        </p:spPr>
      </p:pic>
      <p:pic>
        <p:nvPicPr>
          <p:cNvPr id="7" name="Picture 6" descr="A close up of a device&#10;&#10;Description automatically generated">
            <a:extLst>
              <a:ext uri="{FF2B5EF4-FFF2-40B4-BE49-F238E27FC236}">
                <a16:creationId xmlns:a16="http://schemas.microsoft.com/office/drawing/2014/main" id="{085849B3-CB47-42A5-8B28-C7F837E5A1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9450" y="3009900"/>
            <a:ext cx="8709100" cy="5633699"/>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3" fill="hold"/>
                                        <p:tgtEl>
                                          <p:spTgt spid="2"/>
                                        </p:tgtEl>
                                      </p:cBhvr>
                                    </p:cmd>
                                  </p:childTnLst>
                                </p:cTn>
                              </p:par>
                            </p:childTnLst>
                          </p:cTn>
                        </p:par>
                        <p:par>
                          <p:cTn id="7" fill="hold">
                            <p:stCondLst>
                              <p:cond delay="4783"/>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482"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5902364" cy="1107996"/>
            </a:xfrm>
            <a:prstGeom prst="rect">
              <a:avLst/>
            </a:prstGeom>
            <a:noFill/>
          </p:spPr>
          <p:txBody>
            <a:bodyPr wrap="square" rtlCol="0">
              <a:spAutoFit/>
            </a:bodyPr>
            <a:lstStyle/>
            <a:p>
              <a:r>
                <a:rPr lang="es-419"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¿QUE ESTÁ EN RIESGO?</a:t>
              </a:r>
              <a:endParaRPr lang="es-EC"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p:txBody>
        </p:sp>
        <p:sp>
          <p:nvSpPr>
            <p:cNvPr id="14" name="TextBox 13"/>
            <p:cNvSpPr txBox="1"/>
            <p:nvPr/>
          </p:nvSpPr>
          <p:spPr>
            <a:xfrm>
              <a:off x="509307" y="3057452"/>
              <a:ext cx="5382186" cy="4401205"/>
            </a:xfrm>
            <a:prstGeom prst="rect">
              <a:avLst/>
            </a:prstGeom>
            <a:noFill/>
          </p:spPr>
          <p:txBody>
            <a:bodyPr wrap="square" rtlCol="0">
              <a:spAutoFit/>
            </a:bodyPr>
            <a:lstStyle/>
            <a:p>
              <a:pPr algn="just"/>
              <a:r>
                <a:rPr lang="es-EC" sz="4000" dirty="0">
                  <a:solidFill>
                    <a:schemeClr val="bg2"/>
                  </a:solidFill>
                  <a:latin typeface="Brandon Text Regular" panose="020B0503020203060203" pitchFamily="34" charset="0"/>
                </a:rPr>
                <a:t>Las cosas están cambiando constantemente en muchas áreas de la vida de las personas. En su trabajo probablemente se producen muchos cambios, donde se introducen nuevos métodos de hacer las cosas, que pueden afectar a su seguridad y salud.</a:t>
              </a:r>
            </a:p>
            <a:p>
              <a:pPr algn="just"/>
              <a:r>
                <a:rPr lang="en-US" sz="4000" dirty="0">
                  <a:solidFill>
                    <a:schemeClr val="bg2"/>
                  </a:solidFill>
                  <a:latin typeface="Brandon Text Regular" panose="020B0503020203060203" pitchFamily="34" charset="0"/>
                </a:rPr>
                <a:t> </a:t>
              </a:r>
            </a:p>
          </p:txBody>
        </p:sp>
      </p:grpSp>
      <p:pic>
        <p:nvPicPr>
          <p:cNvPr id="2" name="3. Que esta en riesg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68575" y="30321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68575" y="6308725"/>
            <a:ext cx="609600" cy="609600"/>
          </a:xfrm>
          <a:prstGeom prst="rect">
            <a:avLst/>
          </a:prstGeom>
        </p:spPr>
      </p:pic>
      <p:pic>
        <p:nvPicPr>
          <p:cNvPr id="6" name="Picture 5" descr="A person wearing a hat&#10;&#10;Description automatically generated">
            <a:extLst>
              <a:ext uri="{FF2B5EF4-FFF2-40B4-BE49-F238E27FC236}">
                <a16:creationId xmlns:a16="http://schemas.microsoft.com/office/drawing/2014/main" id="{FA9E722A-D79F-45E7-BA8B-90F35A485B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6597"/>
          <a:stretch/>
        </p:blipFill>
        <p:spPr>
          <a:xfrm>
            <a:off x="8934648" y="0"/>
            <a:ext cx="9342021" cy="1028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2" fill="hold"/>
                                        <p:tgtEl>
                                          <p:spTgt spid="2"/>
                                        </p:tgtEl>
                                      </p:cBhvr>
                                    </p:cmd>
                                  </p:childTnLst>
                                </p:cTn>
                              </p:par>
                            </p:childTnLst>
                          </p:cTn>
                        </p:par>
                        <p:par>
                          <p:cTn id="7" fill="hold">
                            <p:stCondLst>
                              <p:cond delay="16822"/>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1338828"/>
          </a:xfrm>
        </p:spPr>
        <p:txBody>
          <a:bodyPr/>
          <a:lstStyle/>
          <a:p>
            <a:r>
              <a:rPr lang="es-419" dirty="0">
                <a:latin typeface="Proxima Nova Alt Rg" panose="02000506030000020004" pitchFamily="50" charset="0"/>
              </a:rPr>
              <a:t>¿CUÁL ES EL PELIGRO? </a:t>
            </a:r>
            <a:br>
              <a:rPr lang="es-EC" sz="4800" dirty="0"/>
            </a:b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845761" y="3467100"/>
            <a:ext cx="8045278" cy="3046988"/>
          </a:xfrm>
          <a:prstGeom prst="rect">
            <a:avLst/>
          </a:prstGeom>
        </p:spPr>
        <p:txBody>
          <a:bodyPr wrap="square">
            <a:spAutoFit/>
          </a:bodyPr>
          <a:lstStyle/>
          <a:p>
            <a:pPr algn="just"/>
            <a:r>
              <a:rPr lang="es-EC" sz="4800" dirty="0">
                <a:solidFill>
                  <a:schemeClr val="bg2"/>
                </a:solidFill>
                <a:latin typeface="Brandon Text Regular" panose="020B0503020203060203" pitchFamily="34" charset="0"/>
              </a:rPr>
              <a:t>Es común que los trabajadores experimentados piensen que han estado ahí, que lo han hecho y que conocen su trabajo a la perfección.</a:t>
            </a:r>
            <a:endParaRPr lang="en-US" sz="4800" dirty="0">
              <a:solidFill>
                <a:schemeClr val="bg2"/>
              </a:solidFill>
              <a:latin typeface="Brandon Text Regular" panose="020B0503020203060203" pitchFamily="34" charset="0"/>
            </a:endParaRPr>
          </a:p>
        </p:txBody>
      </p:sp>
      <p:pic>
        <p:nvPicPr>
          <p:cNvPr id="6" name="Picture Placeholder 5" descr="A person wearing a hat&#10;&#10;Description automatically generated">
            <a:extLst>
              <a:ext uri="{FF2B5EF4-FFF2-40B4-BE49-F238E27FC236}">
                <a16:creationId xmlns:a16="http://schemas.microsoft.com/office/drawing/2014/main" id="{A5A3A6C2-8E7F-4B8F-BDE7-23F3764054A9}"/>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10634" r="10634"/>
          <a:stretch>
            <a:fillRect/>
          </a:stretch>
        </p:blipFill>
        <p:spPr>
          <a:xfrm>
            <a:off x="0" y="2400300"/>
            <a:ext cx="9144000" cy="6124575"/>
          </a:xfrm>
        </p:spPr>
      </p:pic>
      <p:pic>
        <p:nvPicPr>
          <p:cNvPr id="4" name="4. Cual es el pelig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5175" y="3222625"/>
            <a:ext cx="609600" cy="609600"/>
          </a:xfrm>
          <a:prstGeom prst="rect">
            <a:avLst/>
          </a:prstGeom>
        </p:spPr>
      </p:pic>
      <p:pic>
        <p:nvPicPr>
          <p:cNvPr id="5"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68575" y="6880225"/>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2" fill="hold"/>
                                        <p:tgtEl>
                                          <p:spTgt spid="4"/>
                                        </p:tgtEl>
                                      </p:cBhvr>
                                    </p:cmd>
                                  </p:childTnLst>
                                </p:cTn>
                              </p:par>
                            </p:childTnLst>
                          </p:cTn>
                        </p:par>
                        <p:par>
                          <p:cTn id="7" fill="hold">
                            <p:stCondLst>
                              <p:cond delay="24192"/>
                            </p:stCondLst>
                            <p:childTnLst>
                              <p:par>
                                <p:cTn id="8" presetID="1" presetClass="mediacall" presetSubtype="0" fill="hold" nodeType="afterEffect">
                                  <p:stCondLst>
                                    <p:cond delay="0"/>
                                  </p:stCondLst>
                                  <p:childTnLst>
                                    <p:cmd type="call" cmd="playFrom(0.0)">
                                      <p:cBhvr>
                                        <p:cTn id="9" dur="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s-419" dirty="0">
                <a:latin typeface="Proxima Nova Alt Rg" panose="02000506030000020004" pitchFamily="50" charset="0"/>
              </a:rPr>
              <a:t>¿CUÁL ES EL PELIGRO?</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4955203"/>
          </a:xfrm>
          <a:prstGeom prst="rect">
            <a:avLst/>
          </a:prstGeom>
        </p:spPr>
        <p:txBody>
          <a:bodyPr wrap="square">
            <a:spAutoFit/>
          </a:bodyPr>
          <a:lstStyle/>
          <a:p>
            <a:pPr algn="just"/>
            <a:r>
              <a:rPr lang="es-EC" sz="3200" dirty="0">
                <a:solidFill>
                  <a:schemeClr val="bg2"/>
                </a:solidFill>
                <a:latin typeface="Brandon Text Regular" panose="020B0503020203060203" pitchFamily="34" charset="0"/>
              </a:rPr>
              <a:t>Un fallo de energía en una instalación química provoca la liberación de gases de sulfuro de hidrógeno y dióxido de azufre. </a:t>
            </a:r>
          </a:p>
          <a:p>
            <a:pPr algn="just"/>
            <a:endParaRPr lang="es-EC" sz="3200" dirty="0">
              <a:solidFill>
                <a:schemeClr val="bg2"/>
              </a:solidFill>
              <a:latin typeface="Brandon Text Regular" panose="020B0503020203060203" pitchFamily="34" charset="0"/>
            </a:endParaRPr>
          </a:p>
          <a:p>
            <a:pPr marL="571500" indent="-571500" algn="just">
              <a:buFont typeface="Arial" panose="020B0604020202020204" pitchFamily="34" charset="0"/>
              <a:buChar char="•"/>
            </a:pPr>
            <a:r>
              <a:rPr lang="es-EC" sz="3200" dirty="0">
                <a:solidFill>
                  <a:schemeClr val="bg2"/>
                </a:solidFill>
                <a:latin typeface="Brandon Text Regular" panose="020B0503020203060203" pitchFamily="34" charset="0"/>
              </a:rPr>
              <a:t>Dos trabajadores de respuesta a emergencias que están agotados se quitan su equipo de respiración autónomo e inhalan los gases mortales. Un trabajador se recupera en el hospital; </a:t>
            </a:r>
          </a:p>
          <a:p>
            <a:pPr marL="571500" indent="-571500" algn="just">
              <a:buFont typeface="Arial" panose="020B0604020202020204" pitchFamily="34" charset="0"/>
              <a:buChar char="•"/>
            </a:pPr>
            <a:r>
              <a:rPr lang="es-EC" sz="3200" dirty="0">
                <a:solidFill>
                  <a:schemeClr val="bg2"/>
                </a:solidFill>
                <a:latin typeface="Brandon Text Regular" panose="020B0503020203060203" pitchFamily="34" charset="0"/>
              </a:rPr>
              <a:t>El otro trabajador muere.</a:t>
            </a:r>
          </a:p>
          <a:p>
            <a:endParaRPr lang="en-US" sz="2800" dirty="0">
              <a:solidFill>
                <a:schemeClr val="bg2"/>
              </a:solidFill>
              <a:latin typeface="Brandon Text Regular" panose="020B0503020203060203" pitchFamily="34" charset="0"/>
            </a:endParaRPr>
          </a:p>
        </p:txBody>
      </p:sp>
      <p:pic>
        <p:nvPicPr>
          <p:cNvPr id="6" name="Picture Placeholder 5" descr="A person holding a pair of people posing for the camera&#10;&#10;Description automatically generated">
            <a:extLst>
              <a:ext uri="{FF2B5EF4-FFF2-40B4-BE49-F238E27FC236}">
                <a16:creationId xmlns:a16="http://schemas.microsoft.com/office/drawing/2014/main" id="{A196EDB6-D006-4A5D-8C3A-2B58300BA59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4" name="5. ejemp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11375" y="2879725"/>
            <a:ext cx="609600" cy="609600"/>
          </a:xfrm>
          <a:prstGeom prst="rect">
            <a:avLst/>
          </a:prstGeom>
        </p:spPr>
      </p:pic>
      <p:pic>
        <p:nvPicPr>
          <p:cNvPr id="5"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06575" y="5661025"/>
            <a:ext cx="609600" cy="609600"/>
          </a:xfrm>
          <a:prstGeom prst="rect">
            <a:avLst/>
          </a:prstGeom>
        </p:spPr>
      </p:pic>
    </p:spTree>
    <p:extLst>
      <p:ext uri="{BB962C8B-B14F-4D97-AF65-F5344CB8AC3E}">
        <p14:creationId xmlns:p14="http://schemas.microsoft.com/office/powerpoint/2010/main" val="313960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82" fill="hold"/>
                                        <p:tgtEl>
                                          <p:spTgt spid="4"/>
                                        </p:tgtEl>
                                      </p:cBhvr>
                                    </p:cmd>
                                  </p:childTnLst>
                                </p:cTn>
                              </p:par>
                            </p:childTnLst>
                          </p:cTn>
                        </p:par>
                        <p:par>
                          <p:cTn id="7" fill="hold">
                            <p:stCondLst>
                              <p:cond delay="32682"/>
                            </p:stCondLst>
                            <p:childTnLst>
                              <p:par>
                                <p:cTn id="8" presetID="1" presetClass="mediacall" presetSubtype="0" fill="hold" nodeType="afterEffect">
                                  <p:stCondLst>
                                    <p:cond delay="0"/>
                                  </p:stCondLst>
                                  <p:childTnLst>
                                    <p:cmd type="call" cmd="playFrom(0.0)">
                                      <p:cBhvr>
                                        <p:cTn id="9" dur="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1338828"/>
          </a:xfrm>
        </p:spPr>
        <p:txBody>
          <a:bodyPr/>
          <a:lstStyle/>
          <a:p>
            <a:r>
              <a:rPr lang="es-419" dirty="0">
                <a:latin typeface="Proxima Nova Alt Rg" panose="02000506030000020004" pitchFamily="50" charset="0"/>
              </a:rPr>
              <a:t>COMO PROTEGERSE</a:t>
            </a:r>
            <a:br>
              <a:rPr lang="es-419" dirty="0">
                <a:latin typeface="Proxima Nova Alt Rg" panose="02000506030000020004" pitchFamily="50" charset="0"/>
              </a:rPr>
            </a:br>
            <a:endParaRPr lang="es-419" dirty="0">
              <a:latin typeface="Proxima Nova Alt Rg" panose="02000506030000020004" pitchFamily="50" charset="0"/>
            </a:endParaRPr>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543300"/>
            <a:ext cx="8305800" cy="2769989"/>
          </a:xfrm>
          <a:prstGeom prst="rect">
            <a:avLst/>
          </a:prstGeom>
          <a:noFill/>
        </p:spPr>
        <p:txBody>
          <a:bodyPr wrap="square" rtlCol="0">
            <a:spAutoFit/>
          </a:bodyPr>
          <a:lstStyle/>
          <a:p>
            <a:pPr algn="just"/>
            <a:r>
              <a:rPr lang="es-EC" sz="4000" dirty="0">
                <a:solidFill>
                  <a:schemeClr val="bg2"/>
                </a:solidFill>
                <a:latin typeface="Brandon Text Regular" panose="020B0503020203060203" pitchFamily="34" charset="0"/>
              </a:rPr>
              <a:t>El reciclaje en seguridad es obligatorio en muchos trabajos. Sin ella, los trabajadores no pueden ser recertificados en sus áreas de especialización.</a:t>
            </a:r>
          </a:p>
          <a:p>
            <a:endParaRPr lang="en-US" sz="2400" dirty="0">
              <a:solidFill>
                <a:schemeClr val="bg2"/>
              </a:solidFill>
              <a:latin typeface="Brandon Text Regular" panose="020B0503020203060203" pitchFamily="34" charset="0"/>
            </a:endParaRPr>
          </a:p>
          <a:p>
            <a:endParaRPr lang="en-US" sz="2400" dirty="0">
              <a:solidFill>
                <a:schemeClr val="bg2"/>
              </a:solidFill>
              <a:latin typeface="Brandon Text Regular" panose="020B0503020203060203" pitchFamily="34" charset="0"/>
            </a:endParaRPr>
          </a:p>
        </p:txBody>
      </p:sp>
      <p:pic>
        <p:nvPicPr>
          <p:cNvPr id="6" name="Picture Placeholder 5" descr="A group of people sitting at a table using a computer&#10;&#10;Description automatically generated">
            <a:extLst>
              <a:ext uri="{FF2B5EF4-FFF2-40B4-BE49-F238E27FC236}">
                <a16:creationId xmlns:a16="http://schemas.microsoft.com/office/drawing/2014/main" id="{2CB09A44-31EB-4691-BFA7-15A1AE2B3E2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3" name="6. Como Proteg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97075" y="23844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87575" y="5470525"/>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20" fill="hold"/>
                                        <p:tgtEl>
                                          <p:spTgt spid="3"/>
                                        </p:tgtEl>
                                      </p:cBhvr>
                                    </p:cmd>
                                  </p:childTnLst>
                                </p:cTn>
                              </p:par>
                            </p:childTnLst>
                          </p:cTn>
                        </p:par>
                        <p:par>
                          <p:cTn id="7" fill="hold">
                            <p:stCondLst>
                              <p:cond delay="29820"/>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s-419" dirty="0">
                <a:latin typeface="Proxima Nova Alt Rg" panose="02000506030000020004" pitchFamily="50" charset="0"/>
              </a:rPr>
              <a:t>COMO PROTEGERSE</a:t>
            </a:r>
            <a:endParaRPr lang="en-US" dirty="0">
              <a:latin typeface="Proxima Nova Alt Rg" panose="02000506030000020004" pitchFamily="50" charset="0"/>
            </a:endParaRP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3086100"/>
            <a:ext cx="8077200" cy="3539430"/>
          </a:xfrm>
          <a:prstGeom prst="rect">
            <a:avLst/>
          </a:prstGeom>
          <a:noFill/>
        </p:spPr>
        <p:txBody>
          <a:bodyPr wrap="square" rtlCol="0">
            <a:spAutoFit/>
          </a:bodyPr>
          <a:lstStyle/>
          <a:p>
            <a:pPr marL="457200" indent="-457200" algn="just">
              <a:buFont typeface="+mj-lt"/>
              <a:buAutoNum type="arabicPeriod"/>
            </a:pPr>
            <a:r>
              <a:rPr lang="es-EC" sz="3200" dirty="0">
                <a:solidFill>
                  <a:schemeClr val="bg1"/>
                </a:solidFill>
                <a:latin typeface="Brandon Text Regular" panose="020B0503020203060203" pitchFamily="34" charset="0"/>
              </a:rPr>
              <a:t>Se le asigna un nuevo trabajo que se basa en la seguridad y el conocimiento técnico. </a:t>
            </a:r>
          </a:p>
          <a:p>
            <a:pPr marL="457200" indent="-457200" algn="just">
              <a:buFont typeface="+mj-lt"/>
              <a:buAutoNum type="arabicPeriod"/>
            </a:pPr>
            <a:r>
              <a:rPr lang="es-EC" sz="3200" dirty="0">
                <a:solidFill>
                  <a:schemeClr val="bg1"/>
                </a:solidFill>
                <a:latin typeface="Brandon Text Regular" panose="020B0503020203060203" pitchFamily="34" charset="0"/>
              </a:rPr>
              <a:t>Un incidente grave causa un daño sustancial a su planta, pero afortunadamente no se producen lesiones.</a:t>
            </a:r>
          </a:p>
          <a:p>
            <a:pPr marL="457200" indent="-457200" algn="just">
              <a:buFont typeface="+mj-lt"/>
              <a:buAutoNum type="arabicPeriod"/>
            </a:pPr>
            <a:r>
              <a:rPr lang="es-EC" sz="3200" dirty="0">
                <a:solidFill>
                  <a:schemeClr val="bg1"/>
                </a:solidFill>
                <a:latin typeface="Brandon Text Regular" panose="020B0503020203060203" pitchFamily="34" charset="0"/>
              </a:rPr>
              <a:t>Un trabajador sufre una lesión con pérdida de tiempo y está fuera del trabajo durante varias semanas.</a:t>
            </a:r>
          </a:p>
          <a:p>
            <a:pPr marL="457200" indent="-457200">
              <a:buFont typeface="+mj-lt"/>
              <a:buAutoNum type="arabicPeriod"/>
            </a:pPr>
            <a:endParaRPr lang="en-US" sz="3200" dirty="0">
              <a:solidFill>
                <a:schemeClr val="bg1"/>
              </a:solidFill>
              <a:latin typeface="Brandon Text Regular" panose="020B0503020203060203" pitchFamily="34" charset="0"/>
            </a:endParaRPr>
          </a:p>
        </p:txBody>
      </p:sp>
      <p:pic>
        <p:nvPicPr>
          <p:cNvPr id="6" name="Picture Placeholder 5" descr="A person standing in front of a building&#10;&#10;Description automatically generated">
            <a:extLst>
              <a:ext uri="{FF2B5EF4-FFF2-40B4-BE49-F238E27FC236}">
                <a16:creationId xmlns:a16="http://schemas.microsoft.com/office/drawing/2014/main" id="{6CE5E1E4-D811-4A14-AD1B-17F884521204}"/>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56" b="5056"/>
          <a:stretch>
            <a:fillRect/>
          </a:stretch>
        </p:blipFill>
        <p:spPr/>
      </p:pic>
      <p:pic>
        <p:nvPicPr>
          <p:cNvPr id="2" name="7. Como Proteg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73375" y="36036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9475" y="7108825"/>
            <a:ext cx="609600" cy="609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26" fill="hold"/>
                                        <p:tgtEl>
                                          <p:spTgt spid="2"/>
                                        </p:tgtEl>
                                      </p:cBhvr>
                                    </p:cmd>
                                  </p:childTnLst>
                                </p:cTn>
                              </p:par>
                            </p:childTnLst>
                          </p:cTn>
                        </p:par>
                        <p:par>
                          <p:cTn id="7" fill="hold">
                            <p:stCondLst>
                              <p:cond delay="43326"/>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s-419" dirty="0">
                <a:latin typeface="Proxima Nova Alt Rg" panose="02000506030000020004" pitchFamily="50" charset="0"/>
              </a:rPr>
              <a:t>COMO PROTEGERSE</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999348"/>
            <a:ext cx="8305800" cy="4939814"/>
          </a:xfrm>
          <a:prstGeom prst="rect">
            <a:avLst/>
          </a:prstGeom>
          <a:noFill/>
        </p:spPr>
        <p:txBody>
          <a:bodyPr wrap="square" rtlCol="0">
            <a:spAutoFit/>
          </a:bodyPr>
          <a:lstStyle/>
          <a:p>
            <a:pPr marL="514350" indent="-514350" algn="just">
              <a:buAutoNum type="arabicPlain" startAt="4"/>
            </a:pPr>
            <a:r>
              <a:rPr lang="es-EC" sz="3200" dirty="0">
                <a:solidFill>
                  <a:schemeClr val="bg2"/>
                </a:solidFill>
                <a:latin typeface="Brandon Text Regular" panose="020B0503020203060203" pitchFamily="34" charset="0"/>
              </a:rPr>
              <a:t>Se está introduciendo nuevo equipo en una línea de producción.</a:t>
            </a:r>
          </a:p>
          <a:p>
            <a:pPr marL="514350" indent="-514350" algn="just">
              <a:buAutoNum type="arabicPlain" startAt="4"/>
            </a:pPr>
            <a:endParaRPr lang="es-EC" sz="3200" dirty="0">
              <a:solidFill>
                <a:schemeClr val="bg2"/>
              </a:solidFill>
              <a:latin typeface="Brandon Text Regular" panose="020B0503020203060203" pitchFamily="34" charset="0"/>
            </a:endParaRPr>
          </a:p>
          <a:p>
            <a:pPr marL="514350" indent="-514350" algn="just">
              <a:buAutoNum type="arabicPlain" startAt="4"/>
            </a:pPr>
            <a:r>
              <a:rPr lang="es-EC" sz="3200" dirty="0">
                <a:solidFill>
                  <a:schemeClr val="bg2"/>
                </a:solidFill>
                <a:latin typeface="Brandon Text Regular" panose="020B0503020203060203" pitchFamily="34" charset="0"/>
              </a:rPr>
              <a:t>Se han implementado nuevas regulaciones gubernamentales de seguridad que tendrán un impacto significativo en su lugar de trabajo.</a:t>
            </a:r>
          </a:p>
          <a:p>
            <a:pPr marL="514350" indent="-514350" algn="just">
              <a:buAutoNum type="arabicPlain" startAt="4"/>
            </a:pPr>
            <a:endParaRPr lang="es-EC" sz="3200" dirty="0">
              <a:solidFill>
                <a:schemeClr val="bg2"/>
              </a:solidFill>
              <a:latin typeface="Brandon Text Regular" panose="020B0503020203060203" pitchFamily="34" charset="0"/>
            </a:endParaRPr>
          </a:p>
          <a:p>
            <a:pPr marL="514350" indent="-514350" algn="just">
              <a:buAutoNum type="arabicPlain" startAt="4"/>
            </a:pPr>
            <a:r>
              <a:rPr lang="es-EC" sz="3200" dirty="0">
                <a:solidFill>
                  <a:schemeClr val="bg2"/>
                </a:solidFill>
                <a:latin typeface="Brandon Text Regular" panose="020B0503020203060203" pitchFamily="34" charset="0"/>
              </a:rPr>
              <a:t>Su supervisor observa a los trabajadores tomando atajos peligrosos, como no usar equipo de protección personal.</a:t>
            </a:r>
          </a:p>
          <a:p>
            <a:pPr marL="514350" indent="-514350">
              <a:buAutoNum type="arabicPlain" startAt="4"/>
            </a:pPr>
            <a:endParaRPr lang="en-US" dirty="0">
              <a:solidFill>
                <a:schemeClr val="bg2"/>
              </a:solidFill>
              <a:latin typeface="Brandon Text Regular" panose="020B0503020203060203" pitchFamily="34" charset="0"/>
            </a:endParaRPr>
          </a:p>
        </p:txBody>
      </p:sp>
      <p:pic>
        <p:nvPicPr>
          <p:cNvPr id="6" name="Picture Placeholder 5" descr="A person wearing a hat&#10;&#10;Description automatically generated">
            <a:extLst>
              <a:ext uri="{FF2B5EF4-FFF2-40B4-BE49-F238E27FC236}">
                <a16:creationId xmlns:a16="http://schemas.microsoft.com/office/drawing/2014/main" id="{1A4D4D6A-5D23-4520-932B-A98E7A0DE94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417" r="417"/>
          <a:stretch>
            <a:fillRect/>
          </a:stretch>
        </p:blipFill>
        <p:spPr>
          <a:xfrm>
            <a:off x="0" y="2400300"/>
            <a:ext cx="9144000" cy="6137275"/>
          </a:xfrm>
        </p:spPr>
      </p:pic>
      <p:pic>
        <p:nvPicPr>
          <p:cNvPr id="2" name="8. Como Proteg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25675" y="44418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92275" y="7680325"/>
            <a:ext cx="609600" cy="609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93" fill="hold"/>
                                        <p:tgtEl>
                                          <p:spTgt spid="2"/>
                                        </p:tgtEl>
                                      </p:cBhvr>
                                    </p:cmd>
                                  </p:childTnLst>
                                </p:cTn>
                              </p:par>
                            </p:childTnLst>
                          </p:cTn>
                        </p:par>
                        <p:par>
                          <p:cTn id="7" fill="hold">
                            <p:stCondLst>
                              <p:cond delay="30093"/>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s-419" dirty="0">
                <a:latin typeface="Proxima Nova Alt Rg" panose="02000506030000020004" pitchFamily="50" charset="0"/>
              </a:rPr>
              <a:t>COMO PROTEGERSE</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4152900"/>
            <a:ext cx="8305800" cy="3724096"/>
          </a:xfrm>
          <a:prstGeom prst="rect">
            <a:avLst/>
          </a:prstGeom>
          <a:noFill/>
        </p:spPr>
        <p:txBody>
          <a:bodyPr wrap="square" rtlCol="0">
            <a:spAutoFit/>
          </a:bodyPr>
          <a:lstStyle/>
          <a:p>
            <a:pPr algn="just"/>
            <a:r>
              <a:rPr lang="es-EC" sz="3200" dirty="0">
                <a:solidFill>
                  <a:schemeClr val="bg2"/>
                </a:solidFill>
                <a:latin typeface="Brandon Text Regular" panose="020B0503020203060203" pitchFamily="34" charset="0"/>
              </a:rPr>
              <a:t>7. Su lugar de trabajo ha pasado tres años sin una lesión grave o fatalidad.</a:t>
            </a:r>
          </a:p>
          <a:p>
            <a:pPr algn="just"/>
            <a:endParaRPr lang="es-EC" sz="3200" dirty="0">
              <a:solidFill>
                <a:schemeClr val="bg2"/>
              </a:solidFill>
              <a:latin typeface="Brandon Text Regular" panose="020B0503020203060203" pitchFamily="34" charset="0"/>
            </a:endParaRPr>
          </a:p>
          <a:p>
            <a:pPr algn="just"/>
            <a:r>
              <a:rPr lang="es-EC" sz="3200" dirty="0">
                <a:solidFill>
                  <a:schemeClr val="bg2"/>
                </a:solidFill>
                <a:latin typeface="Brandon Text Regular" panose="020B0503020203060203" pitchFamily="34" charset="0"/>
              </a:rPr>
              <a:t>8. Se le asigna una tarea que no ha realizado en seis meses. </a:t>
            </a:r>
          </a:p>
          <a:p>
            <a:endParaRPr lang="es-EC" dirty="0">
              <a:solidFill>
                <a:schemeClr val="bg2"/>
              </a:solidFill>
              <a:latin typeface="Brandon Text Regular" panose="020B0503020203060203" pitchFamily="34" charset="0"/>
            </a:endParaRPr>
          </a:p>
          <a:p>
            <a:pPr algn="just"/>
            <a:endParaRPr lang="es-EC" dirty="0">
              <a:solidFill>
                <a:schemeClr val="bg2"/>
              </a:solidFill>
              <a:latin typeface="Brandon Text Regular" panose="020B0503020203060203" pitchFamily="34" charset="0"/>
            </a:endParaRPr>
          </a:p>
          <a:p>
            <a:endParaRPr lang="es-EC" dirty="0">
              <a:solidFill>
                <a:schemeClr val="bg2"/>
              </a:solidFill>
              <a:latin typeface="Brandon Text Regular" panose="020B0503020203060203" pitchFamily="34" charset="0"/>
            </a:endParaRPr>
          </a:p>
          <a:p>
            <a:r>
              <a:rPr lang="es-EC" dirty="0">
                <a:solidFill>
                  <a:schemeClr val="bg2"/>
                </a:solidFill>
                <a:latin typeface="Brandon Text Regular" panose="020B0503020203060203" pitchFamily="34" charset="0"/>
              </a:rPr>
              <a:t> </a:t>
            </a:r>
            <a:endParaRPr lang="en-US" dirty="0">
              <a:solidFill>
                <a:schemeClr val="bg2"/>
              </a:solidFill>
              <a:latin typeface="Brandon Text Regular" panose="020B0503020203060203" pitchFamily="34" charset="0"/>
            </a:endParaRPr>
          </a:p>
        </p:txBody>
      </p:sp>
      <p:pic>
        <p:nvPicPr>
          <p:cNvPr id="6" name="Picture Placeholder 5" descr="A group of people sitting in front of a computer&#10;&#10;Description automatically generated">
            <a:extLst>
              <a:ext uri="{FF2B5EF4-FFF2-40B4-BE49-F238E27FC236}">
                <a16:creationId xmlns:a16="http://schemas.microsoft.com/office/drawing/2014/main" id="{33EB2590-F2AC-4147-807F-85A9B9DCF66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79" r="279"/>
          <a:stretch>
            <a:fillRect/>
          </a:stretch>
        </p:blipFill>
        <p:spPr>
          <a:xfrm>
            <a:off x="0" y="2400300"/>
            <a:ext cx="9144000" cy="6137275"/>
          </a:xfrm>
        </p:spPr>
      </p:pic>
      <p:pic>
        <p:nvPicPr>
          <p:cNvPr id="2" name="9. Como Proteg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3275" y="4556125"/>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87475" y="7527925"/>
            <a:ext cx="609600" cy="609600"/>
          </a:xfrm>
          <a:prstGeom prst="rect">
            <a:avLst/>
          </a:prstGeom>
        </p:spPr>
      </p:pic>
    </p:spTree>
    <p:extLst>
      <p:ext uri="{BB962C8B-B14F-4D97-AF65-F5344CB8AC3E}">
        <p14:creationId xmlns:p14="http://schemas.microsoft.com/office/powerpoint/2010/main" val="194643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93" fill="hold"/>
                                        <p:tgtEl>
                                          <p:spTgt spid="2"/>
                                        </p:tgtEl>
                                      </p:cBhvr>
                                    </p:cmd>
                                  </p:childTnLst>
                                </p:cTn>
                              </p:par>
                            </p:childTnLst>
                          </p:cTn>
                        </p:par>
                        <p:par>
                          <p:cTn id="7" fill="hold">
                            <p:stCondLst>
                              <p:cond delay="34493"/>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12259</TotalTime>
  <Words>1014</Words>
  <Application>Microsoft Office PowerPoint</Application>
  <PresentationFormat>Custom</PresentationFormat>
  <Paragraphs>77</Paragraphs>
  <Slides>10</Slides>
  <Notes>10</Notes>
  <HiddenSlides>0</HiddenSlides>
  <MMClips>18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Arial</vt:lpstr>
      <vt:lpstr>Brandon Text Bold</vt:lpstr>
      <vt:lpstr>Brandon Text Regular</vt:lpstr>
      <vt:lpstr>Calibri</vt:lpstr>
      <vt:lpstr>Cambria</vt:lpstr>
      <vt:lpstr>Open Sans</vt:lpstr>
      <vt:lpstr>Proxima Nova Alt Rg</vt:lpstr>
      <vt:lpstr>Roboto</vt:lpstr>
      <vt:lpstr>GENARAL LAYOUTS</vt:lpstr>
      <vt:lpstr>TEAM SLIDES</vt:lpstr>
      <vt:lpstr>SLIDES WITH IMAGES</vt:lpstr>
      <vt:lpstr>PORTFOLIO</vt:lpstr>
      <vt:lpstr>PowerPoint Presentation</vt:lpstr>
      <vt:lpstr>OCHO SIGNOS DE QUE PUEDE NECESITAR UN ENTRENAMIENTO DE REFUERZO </vt:lpstr>
      <vt:lpstr>PowerPoint Presentation</vt:lpstr>
      <vt:lpstr>¿CUÁL ES EL PELIGRO?  </vt:lpstr>
      <vt:lpstr>¿CUÁL ES EL PELIGRO?</vt:lpstr>
      <vt:lpstr>COMO PROTEGERSE </vt:lpstr>
      <vt:lpstr>PowerPoint Presentation</vt:lpstr>
      <vt:lpstr>COMO PROTEGERSE</vt:lpstr>
      <vt:lpstr>COMO PROTEGERSE</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1022</cp:revision>
  <dcterms:created xsi:type="dcterms:W3CDTF">2015-01-20T11:47:48Z</dcterms:created>
  <dcterms:modified xsi:type="dcterms:W3CDTF">2020-09-30T23:05:18Z</dcterms:modified>
</cp:coreProperties>
</file>